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Open Sans Extra Bold" charset="1" panose="020B0906030804020204"/>
      <p:regular r:id="rId14"/>
    </p:embeddedFont>
    <p:embeddedFont>
      <p:font typeface="Open Sans Extra Bold Italics" charset="1" panose="020B0906030804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24.svg" Type="http://schemas.openxmlformats.org/officeDocument/2006/relationships/image"/><Relationship Id="rId6" Target="../media/image25.svg" Type="http://schemas.openxmlformats.org/officeDocument/2006/relationships/image"/><Relationship Id="rId7" Target="../media/image2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.svg" Type="http://schemas.openxmlformats.org/officeDocument/2006/relationships/image"/><Relationship Id="rId6" Target="../media/image8.svg" Type="http://schemas.openxmlformats.org/officeDocument/2006/relationships/image"/><Relationship Id="rId7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1.svg" Type="http://schemas.openxmlformats.org/officeDocument/2006/relationships/image"/><Relationship Id="rId6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3.svg" Type="http://schemas.openxmlformats.org/officeDocument/2006/relationships/image"/><Relationship Id="rId6" Target="../media/image1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5.svg" Type="http://schemas.openxmlformats.org/officeDocument/2006/relationships/image"/><Relationship Id="rId6" Target="../media/image16.svg" Type="http://schemas.openxmlformats.org/officeDocument/2006/relationships/image"/><Relationship Id="rId7" Target="../media/image17.svg" Type="http://schemas.openxmlformats.org/officeDocument/2006/relationships/image"/><Relationship Id="rId8" Target="../media/image1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9.svg" Type="http://schemas.openxmlformats.org/officeDocument/2006/relationships/image"/><Relationship Id="rId6" Target="../media/image20.svg" Type="http://schemas.openxmlformats.org/officeDocument/2006/relationships/image"/><Relationship Id="rId7" Target="../media/image2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22.svg" Type="http://schemas.openxmlformats.org/officeDocument/2006/relationships/image"/><Relationship Id="rId6" Target="../media/image2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0" r="39566" b="50009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70960"/>
            <a:ext cx="18288000" cy="1924143"/>
            <a:chOff x="0" y="0"/>
            <a:chExt cx="14055693" cy="1478847"/>
          </a:xfrm>
        </p:grpSpPr>
        <p:sp>
          <p:nvSpPr>
            <p:cNvPr name="Freeform 3" id="3"/>
            <p:cNvSpPr/>
            <p:nvPr/>
          </p:nvSpPr>
          <p:spPr>
            <a:xfrm>
              <a:off x="304800" y="304800"/>
              <a:ext cx="13750892" cy="1174047"/>
            </a:xfrm>
            <a:custGeom>
              <a:avLst/>
              <a:gdLst/>
              <a:ahLst/>
              <a:cxnLst/>
              <a:rect r="r" b="b" t="t" l="l"/>
              <a:pathLst>
                <a:path h="1174047" w="13750892">
                  <a:moveTo>
                    <a:pt x="13750892" y="0"/>
                  </a:moveTo>
                  <a:lnTo>
                    <a:pt x="13750892" y="1174047"/>
                  </a:lnTo>
                  <a:lnTo>
                    <a:pt x="0" y="1174047"/>
                  </a:lnTo>
                  <a:lnTo>
                    <a:pt x="0" y="869247"/>
                  </a:lnTo>
                  <a:lnTo>
                    <a:pt x="13446092" y="869247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13750892" cy="1174047"/>
            </a:xfrm>
            <a:custGeom>
              <a:avLst/>
              <a:gdLst/>
              <a:ahLst/>
              <a:cxnLst/>
              <a:rect r="r" b="b" t="t" l="l"/>
              <a:pathLst>
                <a:path h="1174047" w="13750892">
                  <a:moveTo>
                    <a:pt x="0" y="0"/>
                  </a:moveTo>
                  <a:lnTo>
                    <a:pt x="13750892" y="0"/>
                  </a:lnTo>
                  <a:lnTo>
                    <a:pt x="13750892" y="1174047"/>
                  </a:lnTo>
                  <a:lnTo>
                    <a:pt x="0" y="1174047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4523" y="576960"/>
            <a:ext cx="3349543" cy="125607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5786610" y="9122242"/>
            <a:ext cx="2375817" cy="95507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4462937" y="5143500"/>
            <a:ext cx="2647346" cy="3722103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3573117" y="3039110"/>
            <a:ext cx="11514826" cy="4075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39"/>
              </a:lnSpc>
            </a:pPr>
            <a:r>
              <a:rPr lang="en-US" sz="3400">
                <a:solidFill>
                  <a:srgbClr val="000000"/>
                </a:solidFill>
                <a:latin typeface="Open Sans"/>
              </a:rPr>
              <a:t>"We do not learn from experience... we learn from reflecting on experience." John Dewey</a:t>
            </a:r>
          </a:p>
          <a:p>
            <a:pPr>
              <a:lnSpc>
                <a:spcPts val="5439"/>
              </a:lnSpc>
            </a:pPr>
          </a:p>
          <a:p>
            <a:pPr>
              <a:lnSpc>
                <a:spcPts val="5440"/>
              </a:lnSpc>
            </a:pPr>
            <a:r>
              <a:rPr lang="en-US" sz="3400">
                <a:solidFill>
                  <a:srgbClr val="000000"/>
                </a:solidFill>
                <a:latin typeface="Open Sans"/>
              </a:rPr>
              <a:t> John Dewey, american philosopher and educator who believed that each child was active, inquisitive and wanted to explore.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0246" y="2642896"/>
            <a:ext cx="3322871" cy="3230107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573117" y="984404"/>
            <a:ext cx="10231041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 Extra Bold"/>
              </a:rPr>
              <a:t>PREPARING DEBRIEFING PROCESS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19920" y="318560"/>
            <a:ext cx="6137434" cy="81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224F9F"/>
                </a:solidFill>
                <a:latin typeface="Open Sans Extra Bold"/>
              </a:rPr>
              <a:t>E - Learning Module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0" r="39566" b="50009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70960"/>
            <a:ext cx="18288000" cy="1862173"/>
            <a:chOff x="0" y="0"/>
            <a:chExt cx="14055693" cy="1431219"/>
          </a:xfrm>
        </p:grpSpPr>
        <p:sp>
          <p:nvSpPr>
            <p:cNvPr name="Freeform 3" id="3"/>
            <p:cNvSpPr/>
            <p:nvPr/>
          </p:nvSpPr>
          <p:spPr>
            <a:xfrm>
              <a:off x="304800" y="304800"/>
              <a:ext cx="13750892" cy="1126419"/>
            </a:xfrm>
            <a:custGeom>
              <a:avLst/>
              <a:gdLst/>
              <a:ahLst/>
              <a:cxnLst/>
              <a:rect r="r" b="b" t="t" l="l"/>
              <a:pathLst>
                <a:path h="1126419" w="13750892">
                  <a:moveTo>
                    <a:pt x="13750892" y="0"/>
                  </a:moveTo>
                  <a:lnTo>
                    <a:pt x="13750892" y="1126419"/>
                  </a:lnTo>
                  <a:lnTo>
                    <a:pt x="0" y="1126419"/>
                  </a:lnTo>
                  <a:lnTo>
                    <a:pt x="0" y="821619"/>
                  </a:lnTo>
                  <a:lnTo>
                    <a:pt x="13446092" y="821619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13750892" cy="1126419"/>
            </a:xfrm>
            <a:custGeom>
              <a:avLst/>
              <a:gdLst/>
              <a:ahLst/>
              <a:cxnLst/>
              <a:rect r="r" b="b" t="t" l="l"/>
              <a:pathLst>
                <a:path h="1126419" w="13750892">
                  <a:moveTo>
                    <a:pt x="0" y="0"/>
                  </a:moveTo>
                  <a:lnTo>
                    <a:pt x="13750892" y="0"/>
                  </a:lnTo>
                  <a:lnTo>
                    <a:pt x="13750892" y="1126419"/>
                  </a:lnTo>
                  <a:lnTo>
                    <a:pt x="0" y="1126419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0" y="551119"/>
            <a:ext cx="3349543" cy="125607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5977307" y="9258300"/>
            <a:ext cx="2084615" cy="83801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756220" y="2672651"/>
            <a:ext cx="13864833" cy="2074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02"/>
              </a:lnSpc>
            </a:pPr>
            <a:r>
              <a:rPr lang="en-US" sz="4200">
                <a:solidFill>
                  <a:srgbClr val="000000"/>
                </a:solidFill>
                <a:latin typeface="Open Sans"/>
              </a:rPr>
              <a:t>A well planned and thoroughly thought out debriefing process will contribute to better learning results and a pleasure of learning.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757354" y="5143500"/>
            <a:ext cx="3759898" cy="4114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56220" y="5321365"/>
            <a:ext cx="4151122" cy="4114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03551" y="6540330"/>
            <a:ext cx="4379795" cy="11706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9139238" y="4652328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7180115" y="968655"/>
            <a:ext cx="3017044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 Extra Bold"/>
              </a:rPr>
              <a:t>Summary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619920" y="314750"/>
            <a:ext cx="6137434" cy="81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224F9F"/>
                </a:solidFill>
                <a:latin typeface="Open Sans Extra Bold"/>
              </a:rPr>
              <a:t>E - Learning Module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0" r="39566" b="50009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70960"/>
            <a:ext cx="18288000" cy="1862173"/>
            <a:chOff x="0" y="0"/>
            <a:chExt cx="14055693" cy="1431219"/>
          </a:xfrm>
        </p:grpSpPr>
        <p:sp>
          <p:nvSpPr>
            <p:cNvPr name="Freeform 3" id="3"/>
            <p:cNvSpPr/>
            <p:nvPr/>
          </p:nvSpPr>
          <p:spPr>
            <a:xfrm>
              <a:off x="304800" y="304800"/>
              <a:ext cx="13750892" cy="1126419"/>
            </a:xfrm>
            <a:custGeom>
              <a:avLst/>
              <a:gdLst/>
              <a:ahLst/>
              <a:cxnLst/>
              <a:rect r="r" b="b" t="t" l="l"/>
              <a:pathLst>
                <a:path h="1126419" w="13750892">
                  <a:moveTo>
                    <a:pt x="13750892" y="0"/>
                  </a:moveTo>
                  <a:lnTo>
                    <a:pt x="13750892" y="1126419"/>
                  </a:lnTo>
                  <a:lnTo>
                    <a:pt x="0" y="1126419"/>
                  </a:lnTo>
                  <a:lnTo>
                    <a:pt x="0" y="821619"/>
                  </a:lnTo>
                  <a:lnTo>
                    <a:pt x="13446092" y="821619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13750892" cy="1126419"/>
            </a:xfrm>
            <a:custGeom>
              <a:avLst/>
              <a:gdLst/>
              <a:ahLst/>
              <a:cxnLst/>
              <a:rect r="r" b="b" t="t" l="l"/>
              <a:pathLst>
                <a:path h="1126419" w="13750892">
                  <a:moveTo>
                    <a:pt x="0" y="0"/>
                  </a:moveTo>
                  <a:lnTo>
                    <a:pt x="13750892" y="0"/>
                  </a:lnTo>
                  <a:lnTo>
                    <a:pt x="13750892" y="1126419"/>
                  </a:lnTo>
                  <a:lnTo>
                    <a:pt x="0" y="1126419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0" y="566611"/>
            <a:ext cx="3349543" cy="1256079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496463" y="2624907"/>
            <a:ext cx="8424649" cy="6271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7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Debriefing is crucial because it helps learners explore. </a:t>
            </a:r>
          </a:p>
          <a:p>
            <a:pPr marL="777240" indent="-388620" lvl="1">
              <a:lnSpc>
                <a:spcPts val="576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W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hat went on.</a:t>
            </a:r>
          </a:p>
          <a:p>
            <a:pPr marL="777240" indent="-388620" lvl="1">
              <a:lnSpc>
                <a:spcPts val="576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Talk about their experiences.</a:t>
            </a:r>
          </a:p>
          <a:p>
            <a:pPr marL="777240" indent="-388620" lvl="1">
              <a:lnSpc>
                <a:spcPts val="576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Develop insights.</a:t>
            </a:r>
          </a:p>
          <a:p>
            <a:pPr marL="777240" indent="-388620" lvl="1">
              <a:lnSpc>
                <a:spcPts val="576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Reduce negative feelings about aspects of the activity.</a:t>
            </a:r>
          </a:p>
          <a:p>
            <a:pPr marL="777240" indent="-388620" lvl="1">
              <a:lnSpc>
                <a:spcPts val="576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Connect the activities to their real-life situations.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5944059" y="9258300"/>
            <a:ext cx="2084615" cy="83801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42376" y="3121090"/>
            <a:ext cx="5129504" cy="5129504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5209431" y="999070"/>
            <a:ext cx="7869138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 Extra Bold"/>
              </a:rPr>
              <a:t>Importance of debriefing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39238" y="4652328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619920" y="314750"/>
            <a:ext cx="6137434" cy="81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224F9F"/>
                </a:solidFill>
                <a:latin typeface="Open Sans Extra Bold"/>
              </a:rPr>
              <a:t>E - Learning Module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0" r="39566" b="50009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70960"/>
            <a:ext cx="18288000" cy="1862173"/>
            <a:chOff x="0" y="0"/>
            <a:chExt cx="14055693" cy="1431219"/>
          </a:xfrm>
        </p:grpSpPr>
        <p:sp>
          <p:nvSpPr>
            <p:cNvPr name="Freeform 3" id="3"/>
            <p:cNvSpPr/>
            <p:nvPr/>
          </p:nvSpPr>
          <p:spPr>
            <a:xfrm>
              <a:off x="304800" y="304800"/>
              <a:ext cx="13750892" cy="1126419"/>
            </a:xfrm>
            <a:custGeom>
              <a:avLst/>
              <a:gdLst/>
              <a:ahLst/>
              <a:cxnLst/>
              <a:rect r="r" b="b" t="t" l="l"/>
              <a:pathLst>
                <a:path h="1126419" w="13750892">
                  <a:moveTo>
                    <a:pt x="13750892" y="0"/>
                  </a:moveTo>
                  <a:lnTo>
                    <a:pt x="13750892" y="1126419"/>
                  </a:lnTo>
                  <a:lnTo>
                    <a:pt x="0" y="1126419"/>
                  </a:lnTo>
                  <a:lnTo>
                    <a:pt x="0" y="821619"/>
                  </a:lnTo>
                  <a:lnTo>
                    <a:pt x="13446092" y="821619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13750892" cy="1126419"/>
            </a:xfrm>
            <a:custGeom>
              <a:avLst/>
              <a:gdLst/>
              <a:ahLst/>
              <a:cxnLst/>
              <a:rect r="r" b="b" t="t" l="l"/>
              <a:pathLst>
                <a:path h="1126419" w="13750892">
                  <a:moveTo>
                    <a:pt x="0" y="0"/>
                  </a:moveTo>
                  <a:lnTo>
                    <a:pt x="13750892" y="0"/>
                  </a:lnTo>
                  <a:lnTo>
                    <a:pt x="13750892" y="1126419"/>
                  </a:lnTo>
                  <a:lnTo>
                    <a:pt x="0" y="1126419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0" y="566611"/>
            <a:ext cx="3349543" cy="1256079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139238" y="4652328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5944059" y="9258300"/>
            <a:ext cx="2084615" cy="838015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028700" y="3203705"/>
            <a:ext cx="16484354" cy="573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There are a lot 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d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ifferent 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d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ebriefing models to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 a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dapt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but the most 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i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mpor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t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ant concepts are: </a:t>
            </a:r>
          </a:p>
          <a:p>
            <a:pPr>
              <a:lnSpc>
                <a:spcPts val="5040"/>
              </a:lnSpc>
            </a:pP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having 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t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he 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le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arner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descri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b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e what happened, </a:t>
            </a:r>
          </a:p>
          <a:p>
            <a:pPr>
              <a:lnSpc>
                <a:spcPts val="5040"/>
              </a:lnSpc>
            </a:pP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ask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i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ng 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t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hem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t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o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 analyze their per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f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ormance,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 </a:t>
            </a:r>
          </a:p>
          <a:p>
            <a:pPr>
              <a:lnSpc>
                <a:spcPts val="5040"/>
              </a:lnSpc>
            </a:pP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and encouraging them to talk a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bo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ut how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 t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his 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ex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perience could be applied 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t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o the real world.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068749" y="3509405"/>
            <a:ext cx="1291545" cy="2854243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795309" y="4747577"/>
            <a:ext cx="1631513" cy="2691155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5209431" y="999070"/>
            <a:ext cx="7869138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 Extra Bold"/>
              </a:rPr>
              <a:t>Importance of debriefing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619920" y="314750"/>
            <a:ext cx="6137434" cy="81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224F9F"/>
                </a:solidFill>
                <a:latin typeface="Open Sans Extra Bold"/>
              </a:rPr>
              <a:t>E - Learning Module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986366" y="5979634"/>
            <a:ext cx="952062" cy="29181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0" r="39566" b="50009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375590"/>
            <a:ext cx="18288000" cy="1862173"/>
            <a:chOff x="0" y="0"/>
            <a:chExt cx="14055693" cy="1431219"/>
          </a:xfrm>
        </p:grpSpPr>
        <p:sp>
          <p:nvSpPr>
            <p:cNvPr name="Freeform 3" id="3"/>
            <p:cNvSpPr/>
            <p:nvPr/>
          </p:nvSpPr>
          <p:spPr>
            <a:xfrm>
              <a:off x="304800" y="304800"/>
              <a:ext cx="13750892" cy="1126419"/>
            </a:xfrm>
            <a:custGeom>
              <a:avLst/>
              <a:gdLst/>
              <a:ahLst/>
              <a:cxnLst/>
              <a:rect r="r" b="b" t="t" l="l"/>
              <a:pathLst>
                <a:path h="1126419" w="13750892">
                  <a:moveTo>
                    <a:pt x="13750892" y="0"/>
                  </a:moveTo>
                  <a:lnTo>
                    <a:pt x="13750892" y="1126419"/>
                  </a:lnTo>
                  <a:lnTo>
                    <a:pt x="0" y="1126419"/>
                  </a:lnTo>
                  <a:lnTo>
                    <a:pt x="0" y="821619"/>
                  </a:lnTo>
                  <a:lnTo>
                    <a:pt x="13446092" y="821619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13750892" cy="1126419"/>
            </a:xfrm>
            <a:custGeom>
              <a:avLst/>
              <a:gdLst/>
              <a:ahLst/>
              <a:cxnLst/>
              <a:rect r="r" b="b" t="t" l="l"/>
              <a:pathLst>
                <a:path h="1126419" w="13750892">
                  <a:moveTo>
                    <a:pt x="0" y="0"/>
                  </a:moveTo>
                  <a:lnTo>
                    <a:pt x="13750892" y="0"/>
                  </a:lnTo>
                  <a:lnTo>
                    <a:pt x="13750892" y="1126419"/>
                  </a:lnTo>
                  <a:lnTo>
                    <a:pt x="0" y="1126419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9071" y="471241"/>
            <a:ext cx="3349543" cy="1256079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115921" y="2892813"/>
            <a:ext cx="15145432" cy="6270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40" indent="-388620" lvl="1">
              <a:lnSpc>
                <a:spcPts val="8424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How do you feel now?</a:t>
            </a:r>
          </a:p>
          <a:p>
            <a:pPr marL="777240" indent="-388620" lvl="1">
              <a:lnSpc>
                <a:spcPts val="8424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How did you feel while being locked?</a:t>
            </a:r>
          </a:p>
          <a:p>
            <a:pPr marL="777240" indent="-388620" lvl="1">
              <a:lnSpc>
                <a:spcPts val="8424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How did you feel first, when you entered the room?</a:t>
            </a:r>
          </a:p>
          <a:p>
            <a:pPr marL="777240" indent="-388620" lvl="1">
              <a:lnSpc>
                <a:spcPts val="8424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What made you to feel relieved/stressed?</a:t>
            </a:r>
          </a:p>
          <a:p>
            <a:pPr>
              <a:lnSpc>
                <a:spcPts val="8424"/>
              </a:lnSpc>
            </a:pPr>
          </a:p>
          <a:p>
            <a:pPr>
              <a:lnSpc>
                <a:spcPts val="8424"/>
              </a:lnSpc>
            </a:pP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5993217" y="9162930"/>
            <a:ext cx="2084615" cy="83801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99122" y="2786937"/>
            <a:ext cx="4336402" cy="4336402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9139238" y="4556957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7844284" y="903700"/>
            <a:ext cx="2580382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 Extra Bold"/>
              </a:rPr>
              <a:t>Feelings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19920" y="200330"/>
            <a:ext cx="6137434" cy="81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224F9F"/>
                </a:solidFill>
                <a:latin typeface="Open Sans Extra Bold"/>
              </a:rPr>
              <a:t>E - Learning Module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0" r="39566" b="50009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70960"/>
            <a:ext cx="18288000" cy="1862173"/>
            <a:chOff x="0" y="0"/>
            <a:chExt cx="14055693" cy="1431219"/>
          </a:xfrm>
        </p:grpSpPr>
        <p:sp>
          <p:nvSpPr>
            <p:cNvPr name="Freeform 3" id="3"/>
            <p:cNvSpPr/>
            <p:nvPr/>
          </p:nvSpPr>
          <p:spPr>
            <a:xfrm>
              <a:off x="304800" y="304800"/>
              <a:ext cx="13750892" cy="1126419"/>
            </a:xfrm>
            <a:custGeom>
              <a:avLst/>
              <a:gdLst/>
              <a:ahLst/>
              <a:cxnLst/>
              <a:rect r="r" b="b" t="t" l="l"/>
              <a:pathLst>
                <a:path h="1126419" w="13750892">
                  <a:moveTo>
                    <a:pt x="13750892" y="0"/>
                  </a:moveTo>
                  <a:lnTo>
                    <a:pt x="13750892" y="1126419"/>
                  </a:lnTo>
                  <a:lnTo>
                    <a:pt x="0" y="1126419"/>
                  </a:lnTo>
                  <a:lnTo>
                    <a:pt x="0" y="821619"/>
                  </a:lnTo>
                  <a:lnTo>
                    <a:pt x="13446092" y="821619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13750892" cy="1126419"/>
            </a:xfrm>
            <a:custGeom>
              <a:avLst/>
              <a:gdLst/>
              <a:ahLst/>
              <a:cxnLst/>
              <a:rect r="r" b="b" t="t" l="l"/>
              <a:pathLst>
                <a:path h="1126419" w="13750892">
                  <a:moveTo>
                    <a:pt x="0" y="0"/>
                  </a:moveTo>
                  <a:lnTo>
                    <a:pt x="13750892" y="0"/>
                  </a:lnTo>
                  <a:lnTo>
                    <a:pt x="13750892" y="1126419"/>
                  </a:lnTo>
                  <a:lnTo>
                    <a:pt x="0" y="1126419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152343" y="566611"/>
            <a:ext cx="3349543" cy="125607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050423" y="9258300"/>
            <a:ext cx="2084615" cy="83801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139238" y="4652328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179941" y="2937192"/>
            <a:ext cx="16079359" cy="433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What did you do?</a:t>
            </a:r>
          </a:p>
          <a:p>
            <a:pPr>
              <a:lnSpc>
                <a:spcPts val="576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First.. Next.. Then.. and Finally...</a:t>
            </a:r>
          </a:p>
          <a:p>
            <a:pPr>
              <a:lnSpc>
                <a:spcPts val="5760"/>
              </a:lnSpc>
            </a:pPr>
          </a:p>
          <a:p>
            <a:pPr>
              <a:lnSpc>
                <a:spcPts val="5760"/>
              </a:lnSpc>
            </a:pPr>
          </a:p>
          <a:p>
            <a:pPr>
              <a:lnSpc>
                <a:spcPts val="576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Tell your friends what you did and convince them to participate in the game.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03807" y="2610822"/>
            <a:ext cx="3449994" cy="3449994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377931" y="7342026"/>
            <a:ext cx="2944974" cy="2944974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8485287" y="960970"/>
            <a:ext cx="1317427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 Extra Bold"/>
              </a:rPr>
              <a:t>Fact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791370" y="295700"/>
            <a:ext cx="6137434" cy="81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224F9F"/>
                </a:solidFill>
                <a:latin typeface="Open Sans Extra Bold"/>
              </a:rPr>
              <a:t>E - Learning Module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0" r="39566" b="50009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70960"/>
            <a:ext cx="18288000" cy="1862173"/>
            <a:chOff x="0" y="0"/>
            <a:chExt cx="14055693" cy="1431219"/>
          </a:xfrm>
        </p:grpSpPr>
        <p:sp>
          <p:nvSpPr>
            <p:cNvPr name="Freeform 3" id="3"/>
            <p:cNvSpPr/>
            <p:nvPr/>
          </p:nvSpPr>
          <p:spPr>
            <a:xfrm>
              <a:off x="304800" y="304800"/>
              <a:ext cx="13750892" cy="1126419"/>
            </a:xfrm>
            <a:custGeom>
              <a:avLst/>
              <a:gdLst/>
              <a:ahLst/>
              <a:cxnLst/>
              <a:rect r="r" b="b" t="t" l="l"/>
              <a:pathLst>
                <a:path h="1126419" w="13750892">
                  <a:moveTo>
                    <a:pt x="13750892" y="0"/>
                  </a:moveTo>
                  <a:lnTo>
                    <a:pt x="13750892" y="1126419"/>
                  </a:lnTo>
                  <a:lnTo>
                    <a:pt x="0" y="1126419"/>
                  </a:lnTo>
                  <a:lnTo>
                    <a:pt x="0" y="821619"/>
                  </a:lnTo>
                  <a:lnTo>
                    <a:pt x="13446092" y="821619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13750892" cy="1126419"/>
            </a:xfrm>
            <a:custGeom>
              <a:avLst/>
              <a:gdLst/>
              <a:ahLst/>
              <a:cxnLst/>
              <a:rect r="r" b="b" t="t" l="l"/>
              <a:pathLst>
                <a:path h="1126419" w="13750892">
                  <a:moveTo>
                    <a:pt x="0" y="0"/>
                  </a:moveTo>
                  <a:lnTo>
                    <a:pt x="13750892" y="0"/>
                  </a:lnTo>
                  <a:lnTo>
                    <a:pt x="13750892" y="1126419"/>
                  </a:lnTo>
                  <a:lnTo>
                    <a:pt x="0" y="1126419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0" y="551119"/>
            <a:ext cx="3349543" cy="125607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5977307" y="9258300"/>
            <a:ext cx="2084615" cy="83801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643726" y="2434184"/>
            <a:ext cx="3348684" cy="352493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74772" y="6199252"/>
            <a:ext cx="5793217" cy="3171787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9139238" y="4652328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2970962" y="3025002"/>
            <a:ext cx="15340271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What did you learn?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825555" y="7377475"/>
            <a:ext cx="15663566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Did you find out anything interesting to share?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97689" y="978180"/>
            <a:ext cx="2781895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 Extra Bold"/>
              </a:rPr>
              <a:t>Learning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619920" y="295700"/>
            <a:ext cx="6137434" cy="81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224F9F"/>
                </a:solidFill>
                <a:latin typeface="Open Sans Extra Bold"/>
              </a:rPr>
              <a:t>E - Learning Module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0" r="39566" b="50009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70960"/>
            <a:ext cx="18288000" cy="1862173"/>
            <a:chOff x="0" y="0"/>
            <a:chExt cx="14055693" cy="1431219"/>
          </a:xfrm>
        </p:grpSpPr>
        <p:sp>
          <p:nvSpPr>
            <p:cNvPr name="Freeform 3" id="3"/>
            <p:cNvSpPr/>
            <p:nvPr/>
          </p:nvSpPr>
          <p:spPr>
            <a:xfrm>
              <a:off x="304800" y="304800"/>
              <a:ext cx="13750892" cy="1126419"/>
            </a:xfrm>
            <a:custGeom>
              <a:avLst/>
              <a:gdLst/>
              <a:ahLst/>
              <a:cxnLst/>
              <a:rect r="r" b="b" t="t" l="l"/>
              <a:pathLst>
                <a:path h="1126419" w="13750892">
                  <a:moveTo>
                    <a:pt x="13750892" y="0"/>
                  </a:moveTo>
                  <a:lnTo>
                    <a:pt x="13750892" y="1126419"/>
                  </a:lnTo>
                  <a:lnTo>
                    <a:pt x="0" y="1126419"/>
                  </a:lnTo>
                  <a:lnTo>
                    <a:pt x="0" y="821619"/>
                  </a:lnTo>
                  <a:lnTo>
                    <a:pt x="13446092" y="821619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13750892" cy="1126419"/>
            </a:xfrm>
            <a:custGeom>
              <a:avLst/>
              <a:gdLst/>
              <a:ahLst/>
              <a:cxnLst/>
              <a:rect r="r" b="b" t="t" l="l"/>
              <a:pathLst>
                <a:path h="1126419" w="13750892">
                  <a:moveTo>
                    <a:pt x="0" y="0"/>
                  </a:moveTo>
                  <a:lnTo>
                    <a:pt x="13750892" y="0"/>
                  </a:lnTo>
                  <a:lnTo>
                    <a:pt x="13750892" y="1126419"/>
                  </a:lnTo>
                  <a:lnTo>
                    <a:pt x="0" y="1126419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0" y="551119"/>
            <a:ext cx="3349543" cy="125607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5977307" y="9258300"/>
            <a:ext cx="2084615" cy="83801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538820" y="5143500"/>
            <a:ext cx="2014423" cy="285733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19269" y="2434999"/>
            <a:ext cx="2495541" cy="243627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19269" y="6826081"/>
            <a:ext cx="3270234" cy="3270234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53243" y="2333133"/>
            <a:ext cx="2728029" cy="2717799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9139238" y="4652328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3110448" y="2942545"/>
            <a:ext cx="14951473" cy="636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09"/>
              </a:lnSpc>
            </a:pPr>
            <a:r>
              <a:rPr lang="en-US" sz="3318">
                <a:solidFill>
                  <a:srgbClr val="000000"/>
                </a:solidFill>
                <a:latin typeface="Open Sans"/>
              </a:rPr>
              <a:t>Have you done the puzzles similar to ES before?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465591" y="968655"/>
            <a:ext cx="4446091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 Extra Bold"/>
              </a:rPr>
              <a:t>Real life bond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619920" y="314750"/>
            <a:ext cx="6137434" cy="81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224F9F"/>
                </a:solidFill>
                <a:latin typeface="Open Sans Extra Bold"/>
              </a:rPr>
              <a:t>E - Learning Module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110448" y="4255955"/>
            <a:ext cx="14951473" cy="615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Have you ever ha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d to solve a real-life problem on your own?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110448" y="7385523"/>
            <a:ext cx="8095298" cy="615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H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ave you ever been locked in a room?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110448" y="5752076"/>
            <a:ext cx="9878020" cy="615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Wh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at skills did you need to solve the problem?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0" r="39566" b="50009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70960"/>
            <a:ext cx="18288000" cy="1862173"/>
            <a:chOff x="0" y="0"/>
            <a:chExt cx="14055693" cy="1431219"/>
          </a:xfrm>
        </p:grpSpPr>
        <p:sp>
          <p:nvSpPr>
            <p:cNvPr name="Freeform 3" id="3"/>
            <p:cNvSpPr/>
            <p:nvPr/>
          </p:nvSpPr>
          <p:spPr>
            <a:xfrm>
              <a:off x="304800" y="304800"/>
              <a:ext cx="13750892" cy="1126419"/>
            </a:xfrm>
            <a:custGeom>
              <a:avLst/>
              <a:gdLst/>
              <a:ahLst/>
              <a:cxnLst/>
              <a:rect r="r" b="b" t="t" l="l"/>
              <a:pathLst>
                <a:path h="1126419" w="13750892">
                  <a:moveTo>
                    <a:pt x="13750892" y="0"/>
                  </a:moveTo>
                  <a:lnTo>
                    <a:pt x="13750892" y="1126419"/>
                  </a:lnTo>
                  <a:lnTo>
                    <a:pt x="0" y="1126419"/>
                  </a:lnTo>
                  <a:lnTo>
                    <a:pt x="0" y="821619"/>
                  </a:lnTo>
                  <a:lnTo>
                    <a:pt x="13446092" y="821619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13750892" cy="1126419"/>
            </a:xfrm>
            <a:custGeom>
              <a:avLst/>
              <a:gdLst/>
              <a:ahLst/>
              <a:cxnLst/>
              <a:rect r="r" b="b" t="t" l="l"/>
              <a:pathLst>
                <a:path h="1126419" w="13750892">
                  <a:moveTo>
                    <a:pt x="0" y="0"/>
                  </a:moveTo>
                  <a:lnTo>
                    <a:pt x="13750892" y="0"/>
                  </a:lnTo>
                  <a:lnTo>
                    <a:pt x="13750892" y="1126419"/>
                  </a:lnTo>
                  <a:lnTo>
                    <a:pt x="0" y="1126419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0" y="551119"/>
            <a:ext cx="3349543" cy="1256079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139238" y="4652328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5977307" y="9258300"/>
            <a:ext cx="2084615" cy="838015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028700" y="2397777"/>
            <a:ext cx="10545193" cy="710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40" indent="-388620" lvl="1">
              <a:lnSpc>
                <a:spcPts val="576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How did you get out?</a:t>
            </a:r>
          </a:p>
          <a:p>
            <a:pPr marL="777240" indent="-388620" lvl="1">
              <a:lnSpc>
                <a:spcPts val="576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Have you ever wondered how things are made? </a:t>
            </a:r>
          </a:p>
          <a:p>
            <a:pPr marL="777240" indent="-388620" lvl="1">
              <a:lnSpc>
                <a:spcPts val="576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Have you ever lost anything and how did you find that?</a:t>
            </a:r>
          </a:p>
          <a:p>
            <a:pPr marL="777240" indent="-388620" lvl="1">
              <a:lnSpc>
                <a:spcPts val="576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What strategies if any did you apply while seeking the thing lost?</a:t>
            </a:r>
          </a:p>
          <a:p>
            <a:pPr>
              <a:lnSpc>
                <a:spcPts val="3446"/>
              </a:lnSpc>
            </a:pPr>
          </a:p>
          <a:p>
            <a:pPr>
              <a:lnSpc>
                <a:spcPts val="3446"/>
              </a:lnSpc>
            </a:pPr>
          </a:p>
          <a:p>
            <a:pPr>
              <a:lnSpc>
                <a:spcPts val="3446"/>
              </a:lnSpc>
            </a:pPr>
          </a:p>
          <a:p>
            <a:pPr>
              <a:lnSpc>
                <a:spcPts val="5760"/>
              </a:lnSpc>
            </a:pP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267797" y="2575249"/>
            <a:ext cx="4814124" cy="320741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923030" y="6104217"/>
            <a:ext cx="3207813" cy="3345829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15707" y="7462750"/>
            <a:ext cx="2633565" cy="2633565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6465591" y="968655"/>
            <a:ext cx="4446091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 Extra Bold"/>
              </a:rPr>
              <a:t>Real life bond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619920" y="314750"/>
            <a:ext cx="6137434" cy="81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224F9F"/>
                </a:solidFill>
                <a:latin typeface="Open Sans Extra Bold"/>
              </a:rPr>
              <a:t>E - Learning Module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0" r="39566" b="50009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70960"/>
            <a:ext cx="18288000" cy="1862173"/>
            <a:chOff x="0" y="0"/>
            <a:chExt cx="14055693" cy="1431219"/>
          </a:xfrm>
        </p:grpSpPr>
        <p:sp>
          <p:nvSpPr>
            <p:cNvPr name="Freeform 3" id="3"/>
            <p:cNvSpPr/>
            <p:nvPr/>
          </p:nvSpPr>
          <p:spPr>
            <a:xfrm>
              <a:off x="304800" y="304800"/>
              <a:ext cx="13750892" cy="1126419"/>
            </a:xfrm>
            <a:custGeom>
              <a:avLst/>
              <a:gdLst/>
              <a:ahLst/>
              <a:cxnLst/>
              <a:rect r="r" b="b" t="t" l="l"/>
              <a:pathLst>
                <a:path h="1126419" w="13750892">
                  <a:moveTo>
                    <a:pt x="13750892" y="0"/>
                  </a:moveTo>
                  <a:lnTo>
                    <a:pt x="13750892" y="1126419"/>
                  </a:lnTo>
                  <a:lnTo>
                    <a:pt x="0" y="1126419"/>
                  </a:lnTo>
                  <a:lnTo>
                    <a:pt x="0" y="821619"/>
                  </a:lnTo>
                  <a:lnTo>
                    <a:pt x="13446092" y="821619"/>
                  </a:lnTo>
                  <a:lnTo>
                    <a:pt x="13446092" y="0"/>
                  </a:lnTo>
                  <a:close/>
                </a:path>
              </a:pathLst>
            </a:custGeom>
            <a:solidFill>
              <a:srgbClr val="224F9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13750892" cy="1126419"/>
            </a:xfrm>
            <a:custGeom>
              <a:avLst/>
              <a:gdLst/>
              <a:ahLst/>
              <a:cxnLst/>
              <a:rect r="r" b="b" t="t" l="l"/>
              <a:pathLst>
                <a:path h="1126419" w="13750892">
                  <a:moveTo>
                    <a:pt x="0" y="0"/>
                  </a:moveTo>
                  <a:lnTo>
                    <a:pt x="13750892" y="0"/>
                  </a:lnTo>
                  <a:lnTo>
                    <a:pt x="13750892" y="1126419"/>
                  </a:lnTo>
                  <a:lnTo>
                    <a:pt x="0" y="1126419"/>
                  </a:lnTo>
                  <a:close/>
                </a:path>
              </a:pathLst>
            </a:custGeom>
            <a:solidFill>
              <a:srgbClr val="EEAE72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0" y="551119"/>
            <a:ext cx="3349543" cy="1256079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139238" y="4652328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5977307" y="9258300"/>
            <a:ext cx="2084615" cy="838015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478627" y="2608644"/>
            <a:ext cx="15340271" cy="3279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40" indent="-388620" lvl="1">
              <a:lnSpc>
                <a:spcPts val="6624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What would you do differently?</a:t>
            </a:r>
          </a:p>
          <a:p>
            <a:pPr marL="777240" indent="-388620" lvl="1">
              <a:lnSpc>
                <a:spcPts val="6624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If you play the game similar to the ER, what will you change in your behavior/strategy?</a:t>
            </a:r>
          </a:p>
          <a:p>
            <a:pPr marL="777240" indent="-388620" lvl="1">
              <a:lnSpc>
                <a:spcPts val="6624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Are you planning to use the strategies in your Science/Math classes?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785187" y="6214188"/>
            <a:ext cx="4052454" cy="3758651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098763" y="5858038"/>
            <a:ext cx="4114800" cy="4114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7644310" y="968655"/>
            <a:ext cx="2088654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 Extra Bold"/>
              </a:rPr>
              <a:t>Future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619920" y="314750"/>
            <a:ext cx="6137434" cy="81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224F9F"/>
                </a:solidFill>
                <a:latin typeface="Open Sans Extra Bold"/>
              </a:rPr>
              <a:t>E - Learning Module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DAEKMS-hjLA</dc:identifier>
  <dcterms:modified xsi:type="dcterms:W3CDTF">2011-08-01T06:04:30Z</dcterms:modified>
  <cp:revision>1</cp:revision>
  <dc:title>Grain6. Debriefing</dc:title>
</cp:coreProperties>
</file>