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6" r:id="rId4"/>
    <p:sldId id="277" r:id="rId5"/>
    <p:sldId id="279" r:id="rId6"/>
    <p:sldId id="27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242498-FA68-B3B9-0614-4BC8A213147D}" name="Valentina Gianfranceschi" initials="VG" userId="077cae8cc7f7259a" providerId="Windows Live"/>
  <p188:author id="{14D991A3-D6FD-06E9-C54D-4B0CCD107AF1}" name="manon@logopsycom.com" initials="m" userId="f0a3c9c19af85a2e" providerId="Windows Live"/>
  <p188:author id="{DD9AA6D2-29F8-A006-2A8C-A946907F520A}" name="Louiza KythreotouCIP" initials="LK" userId="lS/vfpEB1yFxPfZBBSvGZXTkthIeeeognt17hrxwbrI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Selli" initials="MS" lastIdx="2" clrIdx="0">
    <p:extLst>
      <p:ext uri="{19B8F6BF-5375-455C-9EA6-DF929625EA0E}">
        <p15:presenceInfo xmlns:p15="http://schemas.microsoft.com/office/powerpoint/2012/main" userId="05CckET/StIco4DA59i3XtYjOms08wulRbbJ12ivuc0=" providerId="None"/>
      </p:ext>
    </p:extLst>
  </p:cmAuthor>
  <p:cmAuthor id="2" name="manon@logopsycom.com" initials="m" lastIdx="1" clrIdx="1">
    <p:extLst>
      <p:ext uri="{19B8F6BF-5375-455C-9EA6-DF929625EA0E}">
        <p15:presenceInfo xmlns:p15="http://schemas.microsoft.com/office/powerpoint/2012/main" userId="f0a3c9c19af85a2e" providerId="Windows Live"/>
      </p:ext>
    </p:extLst>
  </p:cmAuthor>
  <p:cmAuthor id="3" name="Maria Savvidou" initials="MS" lastIdx="15" clrIdx="2">
    <p:extLst>
      <p:ext uri="{19B8F6BF-5375-455C-9EA6-DF929625EA0E}">
        <p15:presenceInfo xmlns:p15="http://schemas.microsoft.com/office/powerpoint/2012/main" userId="7m1zb06XOYTelfvG8ZnoHDQNTIQxjzVRshZGi57ZQUc=" providerId="None"/>
      </p:ext>
    </p:extLst>
  </p:cmAuthor>
  <p:cmAuthor id="4" name="Valentina Gianfranceschi" initials="VG" lastIdx="4" clrIdx="3">
    <p:extLst>
      <p:ext uri="{19B8F6BF-5375-455C-9EA6-DF929625EA0E}">
        <p15:presenceInfo xmlns:p15="http://schemas.microsoft.com/office/powerpoint/2012/main" userId="077cae8cc7f725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F9F"/>
    <a:srgbClr val="F95959"/>
    <a:srgbClr val="FF7C80"/>
    <a:srgbClr val="FF6C7A"/>
    <a:srgbClr val="4A2E87"/>
    <a:srgbClr val="394799"/>
    <a:srgbClr val="EEAE72"/>
    <a:srgbClr val="EEB072"/>
    <a:srgbClr val="2860AB"/>
    <a:srgbClr val="FF6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7AC606-D04C-496B-99BA-44B216E44039}" v="1" dt="2021-01-18T21:52:31.002"/>
    <p1510:client id="{98BAE429-D1C4-C611-D322-3F10660B1683}" v="4" dt="2021-01-19T16:51:23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7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758" y="1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3" y="1594674"/>
            <a:ext cx="8740369" cy="512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‹#›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hyperlink" Target="https://www.scienzafacile.com/introduzione-alla-tavola-periodica-degli-elemen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ndcloud.com/max-barba/desert-night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pixaba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soundcloud.com/henry-mancini-official/pink-panther-theme-remi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photos/umano-leonardo-da-vinci-62966/" TargetMode="External"/><Relationship Id="rId2" Type="http://schemas.openxmlformats.org/officeDocument/2006/relationships/hyperlink" Target="https://soundcloud.com/alexcarpani/previous-life-in-russ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max-barba/desert-night" TargetMode="External"/><Relationship Id="rId2" Type="http://schemas.openxmlformats.org/officeDocument/2006/relationships/hyperlink" Target="https://www.narnisotterranea.it/foto-da-scarica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ndcloud.com/alexcarpani/previous-life-in-russia" TargetMode="External"/><Relationship Id="rId4" Type="http://schemas.openxmlformats.org/officeDocument/2006/relationships/hyperlink" Target="https://soundcloud.com/henry-mancini-official/pink-panther-theme-remi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5" y="304800"/>
            <a:ext cx="9493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6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УРОК </a:t>
            </a:r>
            <a:r>
              <a:rPr lang="fr-FR" sz="96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648566" y="1770288"/>
            <a:ext cx="503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i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Физически реквизит</a:t>
            </a:r>
            <a:endParaRPr lang="fr-FR" sz="2800" i="1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4EB98DF-A658-449F-8656-A67E2D9F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5609736"/>
            <a:ext cx="2307771" cy="5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B40E058-7870-407E-8EC4-28734D38D1BA}"/>
              </a:ext>
            </a:extLst>
          </p:cNvPr>
          <p:cNvSpPr txBox="1"/>
          <p:nvPr/>
        </p:nvSpPr>
        <p:spPr>
          <a:xfrm>
            <a:off x="3909391" y="1429168"/>
            <a:ext cx="765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94BA14E-3482-43A3-A85D-87E685B3D29F}"/>
              </a:ext>
            </a:extLst>
          </p:cNvPr>
          <p:cNvSpPr txBox="1"/>
          <p:nvPr/>
        </p:nvSpPr>
        <p:spPr>
          <a:xfrm>
            <a:off x="622852" y="890559"/>
            <a:ext cx="1052933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bg-BG" sz="36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КАК РЕКВИЗИТА МОЖЕ ДА БЪДЕ ИЗПОЛЗВАН като носител на съобщението/енигмата? </a:t>
            </a:r>
            <a:endParaRPr lang="it-IT" sz="3600" b="1" cap="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B9A660-4D00-43E9-AF63-4539D4599BDB}"/>
              </a:ext>
            </a:extLst>
          </p:cNvPr>
          <p:cNvSpPr txBox="1"/>
          <p:nvPr/>
        </p:nvSpPr>
        <p:spPr>
          <a:xfrm>
            <a:off x="1242631" y="2767280"/>
            <a:ext cx="928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dirty="0">
                <a:solidFill>
                  <a:schemeClr val="bg1"/>
                </a:solidFill>
              </a:rPr>
              <a:t>ЕТО НЯКОЛКО ПРИМЕРА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16" descr="Immagine che contiene tavolo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3E46E172-20D5-4FD2-8DA7-C0DA9CF92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4" y="3497044"/>
            <a:ext cx="3974431" cy="2235617"/>
          </a:xfrm>
          <a:prstGeom prst="rect">
            <a:avLst/>
          </a:prstGeom>
        </p:spPr>
      </p:pic>
      <p:pic>
        <p:nvPicPr>
          <p:cNvPr id="9" name="Immagine 8" descr="Immagine che contiene tavolo, acqua, oggetto, vino&#10;&#10;Descrizione generata automaticamente">
            <a:hlinkClick r:id="rId4"/>
            <a:extLst>
              <a:ext uri="{FF2B5EF4-FFF2-40B4-BE49-F238E27FC236}">
                <a16:creationId xmlns:a16="http://schemas.microsoft.com/office/drawing/2014/main" id="{BE11335D-5209-418E-B6B0-285D24662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65" y="3497045"/>
            <a:ext cx="3974431" cy="2235617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DF7F424-B644-4448-BA35-E266E764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4" y="559789"/>
            <a:ext cx="10776378" cy="8051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bg-BG" sz="3100" b="1" cap="all" dirty="0" err="1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пр</a:t>
            </a:r>
            <a:r>
              <a:rPr lang="en-US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. 1 –</a:t>
            </a:r>
            <a:r>
              <a:rPr lang="bg-BG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Историята се развива в химическата лаборатория</a:t>
            </a:r>
            <a:endParaRPr lang="it-IT" sz="3100" b="1" cap="all" dirty="0">
              <a:ln w="0">
                <a:noFill/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Segnaposto contenuto 14">
            <a:extLst>
              <a:ext uri="{FF2B5EF4-FFF2-40B4-BE49-F238E27FC236}">
                <a16:creationId xmlns:a16="http://schemas.microsoft.com/office/drawing/2014/main" id="{377F373D-30E8-46C8-BF1C-39440A0E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89" y="1395274"/>
            <a:ext cx="11178182" cy="19656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bg-BG" sz="2000" b="0" i="0" dirty="0">
                <a:effectLst/>
                <a:latin typeface="Trebuchet MS"/>
              </a:rPr>
              <a:t>Енигмата може да бъде свързана с различни цветове с помощта на Периодичната таблица и символите и.</a:t>
            </a:r>
          </a:p>
          <a:p>
            <a:pPr marL="0" indent="0">
              <a:buNone/>
            </a:pPr>
            <a:r>
              <a:rPr lang="ru-RU" sz="2000" b="0" i="0" dirty="0">
                <a:effectLst/>
                <a:latin typeface="Trebuchet MS"/>
              </a:rPr>
              <a:t>Окачена на </a:t>
            </a:r>
            <a:r>
              <a:rPr lang="ru-RU" sz="2000" b="0" i="0" dirty="0" err="1">
                <a:effectLst/>
                <a:latin typeface="Trebuchet MS"/>
              </a:rPr>
              <a:t>стената</a:t>
            </a:r>
            <a:r>
              <a:rPr lang="ru-RU" sz="2000" b="0" i="0" dirty="0">
                <a:effectLst/>
                <a:latin typeface="Trebuchet MS"/>
              </a:rPr>
              <a:t> виси снимка на </a:t>
            </a:r>
            <a:r>
              <a:rPr lang="ru-RU" sz="2000" b="0" i="0" dirty="0" err="1">
                <a:effectLst/>
                <a:latin typeface="Trebuchet MS"/>
              </a:rPr>
              <a:t>фенове</a:t>
            </a:r>
            <a:r>
              <a:rPr lang="ru-RU" sz="2000" b="0" i="0" dirty="0">
                <a:effectLst/>
                <a:latin typeface="Trebuchet MS"/>
              </a:rPr>
              <a:t> на </a:t>
            </a:r>
            <a:r>
              <a:rPr lang="ru-RU" sz="2000" b="0" i="0" dirty="0" err="1">
                <a:effectLst/>
                <a:latin typeface="Trebuchet MS"/>
              </a:rPr>
              <a:t>Gate</a:t>
            </a:r>
            <a:r>
              <a:rPr lang="ru-RU" sz="2000" b="0" i="0" dirty="0">
                <a:effectLst/>
                <a:latin typeface="Trebuchet MS"/>
              </a:rPr>
              <a:t> </a:t>
            </a:r>
            <a:r>
              <a:rPr lang="ru-RU" sz="2000" b="0" i="0" dirty="0" err="1">
                <a:effectLst/>
                <a:latin typeface="Trebuchet MS"/>
              </a:rPr>
              <a:t>Nine</a:t>
            </a:r>
            <a:r>
              <a:rPr lang="ru-RU" sz="2000" b="0" i="0" dirty="0">
                <a:effectLst/>
                <a:latin typeface="Trebuchet MS"/>
              </a:rPr>
              <a:t> (или друг </a:t>
            </a:r>
            <a:r>
              <a:rPr lang="ru-RU" sz="2000" b="0" i="0" dirty="0" err="1">
                <a:effectLst/>
                <a:latin typeface="Trebuchet MS"/>
              </a:rPr>
              <a:t>елемент</a:t>
            </a:r>
            <a:r>
              <a:rPr lang="ru-RU" sz="2000" b="0" i="0" dirty="0">
                <a:effectLst/>
                <a:latin typeface="Trebuchet MS"/>
              </a:rPr>
              <a:t>, </a:t>
            </a:r>
            <a:r>
              <a:rPr lang="ru-RU" sz="2000" b="0" i="0" dirty="0" err="1">
                <a:effectLst/>
                <a:latin typeface="Trebuchet MS"/>
              </a:rPr>
              <a:t>който</a:t>
            </a:r>
            <a:r>
              <a:rPr lang="ru-RU" sz="2000" b="0" i="0" dirty="0">
                <a:effectLst/>
                <a:latin typeface="Trebuchet MS"/>
              </a:rPr>
              <a:t> се </a:t>
            </a:r>
            <a:r>
              <a:rPr lang="ru-RU" sz="2000" b="0" i="0" dirty="0" err="1">
                <a:effectLst/>
                <a:latin typeface="Trebuchet MS"/>
              </a:rPr>
              <a:t>съдържа</a:t>
            </a:r>
            <a:r>
              <a:rPr lang="ru-RU" sz="2000" b="0" i="0" dirty="0">
                <a:effectLst/>
                <a:latin typeface="Trebuchet MS"/>
              </a:rPr>
              <a:t> в </a:t>
            </a:r>
            <a:r>
              <a:rPr lang="ru-RU" sz="2000" b="0" i="0" dirty="0" err="1">
                <a:effectLst/>
                <a:latin typeface="Trebuchet MS"/>
              </a:rPr>
              <a:t>името</a:t>
            </a:r>
            <a:r>
              <a:rPr lang="ru-RU" sz="2000" b="0" i="0" dirty="0">
                <a:effectLst/>
                <a:latin typeface="Trebuchet MS"/>
              </a:rPr>
              <a:t> на фен </a:t>
            </a:r>
            <a:r>
              <a:rPr lang="ru-RU" sz="2000" b="0" i="0" dirty="0" err="1">
                <a:effectLst/>
                <a:latin typeface="Trebuchet MS"/>
              </a:rPr>
              <a:t>групата</a:t>
            </a:r>
            <a:r>
              <a:rPr lang="ru-RU" sz="2000" b="0" i="0" dirty="0">
                <a:effectLst/>
                <a:latin typeface="Trebuchet MS"/>
              </a:rPr>
              <a:t>), </a:t>
            </a:r>
            <a:r>
              <a:rPr lang="ru-RU" sz="2000" b="0" i="0" dirty="0" err="1">
                <a:effectLst/>
                <a:latin typeface="Trebuchet MS"/>
              </a:rPr>
              <a:t>може</a:t>
            </a:r>
            <a:r>
              <a:rPr lang="ru-RU" sz="2000" b="0" i="0" dirty="0">
                <a:effectLst/>
                <a:latin typeface="Trebuchet MS"/>
              </a:rPr>
              <a:t> да се </a:t>
            </a:r>
            <a:r>
              <a:rPr lang="ru-RU" sz="2000" b="0" i="0" dirty="0" err="1">
                <a:effectLst/>
                <a:latin typeface="Trebuchet MS"/>
              </a:rPr>
              <a:t>отнася</a:t>
            </a:r>
            <a:r>
              <a:rPr lang="ru-RU" sz="2000" b="0" i="0" dirty="0">
                <a:effectLst/>
                <a:latin typeface="Trebuchet MS"/>
              </a:rPr>
              <a:t> до </a:t>
            </a:r>
            <a:r>
              <a:rPr lang="ru-RU" sz="2000" b="0" i="0" dirty="0" err="1">
                <a:effectLst/>
                <a:latin typeface="Trebuchet MS"/>
              </a:rPr>
              <a:t>елементите</a:t>
            </a:r>
            <a:r>
              <a:rPr lang="ru-RU" sz="2000" b="0" i="0" dirty="0">
                <a:effectLst/>
                <a:latin typeface="Trebuchet MS"/>
              </a:rPr>
              <a:t> GA-TE-NI-NE от </a:t>
            </a:r>
            <a:r>
              <a:rPr lang="ru-RU" sz="2000" b="0" i="0" dirty="0" err="1">
                <a:effectLst/>
                <a:latin typeface="Trebuchet MS"/>
              </a:rPr>
              <a:t>периодичната</a:t>
            </a:r>
            <a:r>
              <a:rPr lang="ru-RU" sz="2000" b="0" i="0" dirty="0">
                <a:effectLst/>
                <a:latin typeface="Trebuchet MS"/>
              </a:rPr>
              <a:t> таблица, за да се подредят </a:t>
            </a:r>
            <a:r>
              <a:rPr lang="ru-RU" sz="2000" b="0" i="0" dirty="0" err="1">
                <a:effectLst/>
                <a:latin typeface="Trebuchet MS"/>
              </a:rPr>
              <a:t>ампулите</a:t>
            </a:r>
            <a:r>
              <a:rPr lang="ru-RU" sz="2000" dirty="0">
                <a:latin typeface="Trebuchet MS"/>
              </a:rPr>
              <a:t>,</a:t>
            </a:r>
            <a:r>
              <a:rPr lang="ru-RU" sz="2000" b="0" i="0" dirty="0">
                <a:effectLst/>
                <a:latin typeface="Trebuchet MS"/>
              </a:rPr>
              <a:t> </a:t>
            </a:r>
            <a:r>
              <a:rPr lang="ru-RU" sz="2000" b="0" i="0" dirty="0" err="1">
                <a:effectLst/>
                <a:latin typeface="Trebuchet MS"/>
              </a:rPr>
              <a:t>съдържащи</a:t>
            </a:r>
            <a:r>
              <a:rPr lang="ru-RU" sz="2000" b="0" i="0" dirty="0">
                <a:effectLst/>
                <a:latin typeface="Trebuchet MS"/>
              </a:rPr>
              <a:t> </a:t>
            </a:r>
            <a:r>
              <a:rPr lang="ru-RU" sz="2000" b="0" i="0" dirty="0" err="1">
                <a:effectLst/>
                <a:latin typeface="Trebuchet MS"/>
              </a:rPr>
              <a:t>тези</a:t>
            </a:r>
            <a:r>
              <a:rPr lang="ru-RU" sz="2000" b="0" i="0" dirty="0">
                <a:effectLst/>
                <a:latin typeface="Trebuchet MS"/>
              </a:rPr>
              <a:t> </a:t>
            </a:r>
            <a:r>
              <a:rPr lang="ru-RU" sz="2000" b="0" i="0" dirty="0" err="1">
                <a:effectLst/>
                <a:latin typeface="Trebuchet MS"/>
              </a:rPr>
              <a:t>елементи</a:t>
            </a:r>
            <a:r>
              <a:rPr lang="ru-RU" sz="2000" b="0" i="0" dirty="0">
                <a:effectLst/>
                <a:latin typeface="Trebuchet MS"/>
              </a:rPr>
              <a:t> и да им се </a:t>
            </a:r>
            <a:r>
              <a:rPr lang="ru-RU" sz="2000" b="0" i="0" dirty="0" err="1">
                <a:effectLst/>
                <a:latin typeface="Trebuchet MS"/>
              </a:rPr>
              <a:t>постави</a:t>
            </a:r>
            <a:r>
              <a:rPr lang="ru-RU" sz="2000" b="0" i="0" dirty="0">
                <a:effectLst/>
                <a:latin typeface="Trebuchet MS"/>
              </a:rPr>
              <a:t> </a:t>
            </a:r>
            <a:r>
              <a:rPr lang="ru-RU" sz="2000" b="0" i="0" dirty="0" err="1">
                <a:effectLst/>
                <a:latin typeface="Trebuchet MS"/>
              </a:rPr>
              <a:t>етикет</a:t>
            </a:r>
            <a:r>
              <a:rPr lang="ru-RU" sz="2000" b="0" i="0" dirty="0">
                <a:effectLst/>
                <a:latin typeface="Trebuchet MS"/>
              </a:rPr>
              <a:t>, </a:t>
            </a:r>
            <a:r>
              <a:rPr lang="ru-RU" sz="2000" b="0" i="0" dirty="0" err="1">
                <a:effectLst/>
                <a:latin typeface="Trebuchet MS"/>
              </a:rPr>
              <a:t>който</a:t>
            </a:r>
            <a:r>
              <a:rPr lang="ru-RU" sz="2000" b="0" i="0" dirty="0">
                <a:effectLst/>
                <a:latin typeface="Trebuchet MS"/>
              </a:rPr>
              <a:t> да </a:t>
            </a:r>
            <a:r>
              <a:rPr lang="ru-RU" sz="2000" b="0" i="0" dirty="0" err="1">
                <a:effectLst/>
                <a:latin typeface="Trebuchet MS"/>
              </a:rPr>
              <a:t>продължи</a:t>
            </a:r>
            <a:r>
              <a:rPr lang="ru-RU" sz="2000" b="0" i="0" dirty="0">
                <a:effectLst/>
                <a:latin typeface="Trebuchet MS"/>
              </a:rPr>
              <a:t> </a:t>
            </a:r>
            <a:r>
              <a:rPr lang="ru-RU" sz="2000" b="0" i="0" dirty="0" err="1">
                <a:effectLst/>
                <a:latin typeface="Trebuchet MS"/>
              </a:rPr>
              <a:t>системата</a:t>
            </a:r>
            <a:r>
              <a:rPr lang="ru-RU" sz="2000" b="0" i="0" dirty="0">
                <a:effectLst/>
                <a:latin typeface="Trebuchet MS"/>
              </a:rPr>
              <a:t> от улики...</a:t>
            </a:r>
            <a:endParaRPr lang="en-US" sz="2000" b="0" i="0" dirty="0">
              <a:effectLst/>
              <a:latin typeface="Trebuchet MS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100" dirty="0">
                <a:solidFill>
                  <a:schemeClr val="bg1"/>
                </a:solidFill>
                <a:latin typeface="Trebuchet MS" panose="020B0603020202020204" pitchFamily="34" charset="0"/>
              </a:rPr>
              <a:t>Предложение за фонова музика</a:t>
            </a:r>
            <a:r>
              <a:rPr lang="en-GB" sz="21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GB" sz="2100" dirty="0">
                <a:latin typeface="Trebuchet MS" panose="020B0603020202020204" pitchFamily="34" charset="0"/>
                <a:hlinkClick r:id="rId6"/>
              </a:rPr>
              <a:t>https://soundcloud.com/max-barba/desert-night</a:t>
            </a:r>
            <a:r>
              <a:rPr lang="en-GB" sz="2100" dirty="0">
                <a:latin typeface="Trebuchet MS" panose="020B0603020202020204" pitchFamily="34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1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21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it-IT" sz="2000" dirty="0">
              <a:latin typeface="Trebuchet MS" panose="020B0603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8F8910-22BC-41C7-8378-F80730CC3A08}"/>
              </a:ext>
            </a:extLst>
          </p:cNvPr>
          <p:cNvSpPr txBox="1"/>
          <p:nvPr/>
        </p:nvSpPr>
        <p:spPr>
          <a:xfrm>
            <a:off x="5986393" y="5928879"/>
            <a:ext cx="59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/>
              <a:t>Снимки от </a:t>
            </a:r>
            <a:r>
              <a:rPr lang="it-IT" dirty="0"/>
              <a:t>Pixabay.com</a:t>
            </a:r>
          </a:p>
        </p:txBody>
      </p:sp>
      <p:pic>
        <p:nvPicPr>
          <p:cNvPr id="3" name="Immagine 2" descr="Immagine che contiene strada, camminando, persone, gruppo&#10;&#10;Descrizione generata automaticamente">
            <a:extLst>
              <a:ext uri="{FF2B5EF4-FFF2-40B4-BE49-F238E27FC236}">
                <a16:creationId xmlns:a16="http://schemas.microsoft.com/office/drawing/2014/main" id="{2C149AEF-5DE3-4D2F-A63C-C203B7CAB2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9" t="15909" r="28523" b="21465"/>
          <a:stretch/>
        </p:blipFill>
        <p:spPr>
          <a:xfrm>
            <a:off x="4436822" y="3486444"/>
            <a:ext cx="3486146" cy="22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7DF7F424-B644-4448-BA35-E266E764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4" y="559789"/>
            <a:ext cx="10776378" cy="8051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bg-BG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ПР</a:t>
            </a:r>
            <a:r>
              <a:rPr lang="en-US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. 2 - </a:t>
            </a:r>
            <a:r>
              <a:rPr lang="bg-BG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Историята се развива в лекарския кабинет..</a:t>
            </a:r>
            <a:r>
              <a:rPr lang="en-US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.</a:t>
            </a:r>
            <a:endParaRPr lang="it-IT" sz="3100" b="1" cap="all" dirty="0">
              <a:ln w="0">
                <a:noFill/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Segnaposto contenuto 14">
            <a:extLst>
              <a:ext uri="{FF2B5EF4-FFF2-40B4-BE49-F238E27FC236}">
                <a16:creationId xmlns:a16="http://schemas.microsoft.com/office/drawing/2014/main" id="{377F373D-30E8-46C8-BF1C-39440A0E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09" y="1380950"/>
            <a:ext cx="11178182" cy="19656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2000" dirty="0">
                <a:latin typeface="Trebuchet MS" panose="020B0603020202020204" pitchFamily="34" charset="0"/>
              </a:rPr>
              <a:t>Заедно с реквизита, на бюрото на лекаря има рецепта за лекарство.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bg-BG" sz="2000" dirty="0">
                <a:latin typeface="Trebuchet MS" panose="020B0603020202020204" pitchFamily="34" charset="0"/>
              </a:rPr>
              <a:t>В кабинета има различни лекарства включително предписаното. От листовката в кутията може да се разбере за какво се използва (пр. грижа за черния дроб).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bg-BG" sz="2000" dirty="0">
                <a:latin typeface="Trebuchet MS" panose="020B0603020202020204" pitchFamily="34" charset="0"/>
              </a:rPr>
              <a:t>От там пъзела може да води към орган в тялото на манекена където е скрита следващата улика.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</a:p>
          <a:p>
            <a:pPr marL="0" indent="0">
              <a:buNone/>
            </a:pPr>
            <a:r>
              <a:rPr lang="bg-BG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Предложение за фонова музика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2000" dirty="0">
                <a:latin typeface="Trebuchet MS" panose="020B0603020202020204" pitchFamily="34" charset="0"/>
                <a:hlinkClick r:id="rId2"/>
              </a:rPr>
              <a:t>https://soundcloud.com/henry-mancini-official/pink-panther-theme-remix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endParaRPr lang="it-IT" sz="2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 descr="Immagine che contiene persona, donna, inpiedi, tenendo&#10;&#10;Descrizione generata automaticamente">
            <a:extLst>
              <a:ext uri="{FF2B5EF4-FFF2-40B4-BE49-F238E27FC236}">
                <a16:creationId xmlns:a16="http://schemas.microsoft.com/office/drawing/2014/main" id="{588464CA-8FA0-4383-9AA4-3703379C0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70" y="3497046"/>
            <a:ext cx="3567656" cy="2378437"/>
          </a:xfrm>
          <a:prstGeom prst="rect">
            <a:avLst/>
          </a:prstGeom>
        </p:spPr>
      </p:pic>
      <p:pic>
        <p:nvPicPr>
          <p:cNvPr id="5" name="Immagine 4" descr="Immagine che contiene bottiglia, tavolo, facciata, inpiedi&#10;&#10;Descrizione generata automaticamente">
            <a:extLst>
              <a:ext uri="{FF2B5EF4-FFF2-40B4-BE49-F238E27FC236}">
                <a16:creationId xmlns:a16="http://schemas.microsoft.com/office/drawing/2014/main" id="{2FC57741-A98E-457A-A092-AD958D5B8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42" y="3429826"/>
            <a:ext cx="3959061" cy="259607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D842051-F480-45F6-96CB-6A8ADBD55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it-IT" altLang="it-IT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C70C1F3-22B3-4AB8-A584-B45111573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endParaRPr kumimoji="0" lang="it-IT" altLang="it-IT" sz="10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ter"/>
                <a:cs typeface="Arial" panose="020B0604020202020204" pitchFamily="34" charset="0"/>
              </a:rPr>
              <a:t> </a:t>
            </a:r>
            <a:endParaRPr kumimoji="0" lang="it-IT" altLang="it-I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5D36E96-15D8-458C-AFB8-48B5274F1F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/>
          <a:stretch/>
        </p:blipFill>
        <p:spPr>
          <a:xfrm>
            <a:off x="506909" y="3639864"/>
            <a:ext cx="3593160" cy="238603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9A6FB8E-6D77-4AF4-AA6D-901099E0718A}"/>
              </a:ext>
            </a:extLst>
          </p:cNvPr>
          <p:cNvSpPr txBox="1"/>
          <p:nvPr/>
        </p:nvSpPr>
        <p:spPr>
          <a:xfrm>
            <a:off x="7625278" y="6025897"/>
            <a:ext cx="59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6931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7DF7F424-B644-4448-BA35-E266E764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4" y="559789"/>
            <a:ext cx="10776378" cy="80518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bg-BG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ПР</a:t>
            </a:r>
            <a:r>
              <a:rPr lang="en-US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. 3 - </a:t>
            </a:r>
            <a:r>
              <a:rPr lang="bg-BG" sz="3100" b="1" cap="all" dirty="0">
                <a:ln w="0">
                  <a:noFill/>
                </a:ln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n-ea"/>
                <a:cs typeface="+mn-cs"/>
              </a:rPr>
              <a:t>ИСТОРИЯТА СЕ РАЗВИВА В ПОДЗЕМИЕ, В КОЕТО ИЗВЪНЗЕМНИТЕ СА СИ УСТРОИЛИ ТАЙНА БАЗА НА ЗЕМЯТА</a:t>
            </a:r>
            <a:endParaRPr lang="it-IT" sz="3100" b="1" cap="all" dirty="0">
              <a:ln w="0">
                <a:noFill/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Segnaposto contenuto 14">
            <a:extLst>
              <a:ext uri="{FF2B5EF4-FFF2-40B4-BE49-F238E27FC236}">
                <a16:creationId xmlns:a16="http://schemas.microsoft.com/office/drawing/2014/main" id="{377F373D-30E8-46C8-BF1C-39440A0E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88" y="1412834"/>
            <a:ext cx="11178182" cy="2326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bg-BG" sz="2000" dirty="0">
                <a:latin typeface="Trebuchet MS" panose="020B0603020202020204" pitchFamily="34" charset="0"/>
              </a:rPr>
              <a:t>Извънземните изучават хората като събират научна информация. Измежду записките има копие на </a:t>
            </a:r>
            <a:r>
              <a:rPr lang="bg-BG" sz="2000" dirty="0" err="1">
                <a:latin typeface="Trebuchet MS" panose="020B0603020202020204" pitchFamily="34" charset="0"/>
              </a:rPr>
              <a:t>Витрувианския</a:t>
            </a:r>
            <a:r>
              <a:rPr lang="bg-BG" sz="2000" dirty="0">
                <a:latin typeface="Trebuchet MS" panose="020B0603020202020204" pitchFamily="34" charset="0"/>
              </a:rPr>
              <a:t> човек, в което Леонардо описва перфектните телесни мерки както и превод на английски.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bg-BG" sz="2000" dirty="0">
                <a:latin typeface="Trebuchet MS"/>
              </a:rPr>
              <a:t>Една от пропорциите (пр. Стъпалото е седмата част от тялото на човека)може да бъде използвана</a:t>
            </a:r>
            <a:r>
              <a:rPr lang="en-GB" sz="2000" dirty="0">
                <a:latin typeface="Trebuchet MS"/>
              </a:rPr>
              <a:t> </a:t>
            </a:r>
            <a:r>
              <a:rPr lang="bg-BG" sz="2000" dirty="0">
                <a:latin typeface="Trebuchet MS"/>
              </a:rPr>
              <a:t>за получаване на код, който отключва ключалка, ако се знае една от стойностите.</a:t>
            </a:r>
            <a:endParaRPr lang="en-US" sz="2000" dirty="0">
              <a:latin typeface="Trebuchet MS"/>
            </a:endParaRPr>
          </a:p>
          <a:p>
            <a:pPr marL="0" indent="0">
              <a:buNone/>
            </a:pPr>
            <a:r>
              <a:rPr lang="bg-BG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Предложение за фонова музика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  <a:hlinkClick r:id="rId2"/>
              </a:rPr>
              <a:t>https://soundcloud.com/alexcarpani/previous-life-in-russia</a:t>
            </a: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n-US" sz="1900" dirty="0">
              <a:latin typeface="Trebuchet MS" panose="020B0603020202020204" pitchFamily="34" charset="0"/>
            </a:endParaRPr>
          </a:p>
        </p:txBody>
      </p:sp>
      <p:pic>
        <p:nvPicPr>
          <p:cNvPr id="5" name="Immagine 4">
            <a:hlinkClick r:id="rId3"/>
            <a:extLst>
              <a:ext uri="{FF2B5EF4-FFF2-40B4-BE49-F238E27FC236}">
                <a16:creationId xmlns:a16="http://schemas.microsoft.com/office/drawing/2014/main" id="{2FC57741-A98E-457A-A092-AD958D5B8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" t="2156" r="2545" b="54985"/>
          <a:stretch/>
        </p:blipFill>
        <p:spPr>
          <a:xfrm>
            <a:off x="4266107" y="3625585"/>
            <a:ext cx="3802743" cy="232642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D842051-F480-45F6-96CB-6A8ADBD55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it-IT" altLang="it-IT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C70C1F3-22B3-4AB8-A584-B45111573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endParaRPr kumimoji="0" lang="it-IT" altLang="it-IT" sz="10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ter"/>
                <a:cs typeface="Arial" panose="020B0604020202020204" pitchFamily="34" charset="0"/>
              </a:rPr>
              <a:t> </a:t>
            </a:r>
            <a:endParaRPr kumimoji="0" lang="it-IT" altLang="it-I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magine 3" descr="Immagine che contiene persona, uomo, interni, fotografia&#10;&#10;Descrizione generata automaticamente">
            <a:extLst>
              <a:ext uri="{FF2B5EF4-FFF2-40B4-BE49-F238E27FC236}">
                <a16:creationId xmlns:a16="http://schemas.microsoft.com/office/drawing/2014/main" id="{D6A77A27-01F1-431C-81D8-BA9D01034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7" y="3639613"/>
            <a:ext cx="3608026" cy="23264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9DCD8D8-B690-4C6D-A6CA-41A5A72C6E4A}"/>
              </a:ext>
            </a:extLst>
          </p:cNvPr>
          <p:cNvSpPr txBox="1"/>
          <p:nvPr/>
        </p:nvSpPr>
        <p:spPr>
          <a:xfrm>
            <a:off x="7708405" y="6113545"/>
            <a:ext cx="590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Снимки от </a:t>
            </a:r>
            <a:r>
              <a:rPr lang="it-IT" dirty="0"/>
              <a:t>Pixabay.com</a:t>
            </a:r>
          </a:p>
        </p:txBody>
      </p:sp>
      <p:pic>
        <p:nvPicPr>
          <p:cNvPr id="18" name="Immagine 17" descr="Immagine che contiene gessetto, piccolo, pavimento&#10;&#10;Descrizione generata automaticamente">
            <a:extLst>
              <a:ext uri="{FF2B5EF4-FFF2-40B4-BE49-F238E27FC236}">
                <a16:creationId xmlns:a16="http://schemas.microsoft.com/office/drawing/2014/main" id="{3E520369-DE20-4A77-8AB7-31C9FABB92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r="5120"/>
          <a:stretch/>
        </p:blipFill>
        <p:spPr>
          <a:xfrm>
            <a:off x="8262154" y="3639612"/>
            <a:ext cx="3608027" cy="23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A3066-1DA8-4795-A051-8462F5CB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cap="all" dirty="0">
                <a:ln w="0">
                  <a:noFill/>
                </a:ln>
                <a:solidFill>
                  <a:srgbClr val="224F9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Ресурси</a:t>
            </a:r>
            <a:endParaRPr lang="it-IT" sz="3600" cap="all" dirty="0">
              <a:ln w="0">
                <a:noFill/>
              </a:ln>
              <a:solidFill>
                <a:srgbClr val="224F9F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A5AF65-9843-404C-9F32-B08F5B2B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it-IT" i="0" dirty="0">
                <a:solidFill>
                  <a:srgbClr val="333333"/>
                </a:solidFill>
                <a:effectLst/>
                <a:latin typeface="Libre Franklin"/>
              </a:rPr>
              <a:t>L. da Vinci</a:t>
            </a:r>
            <a:r>
              <a:rPr lang="it-IT" dirty="0">
                <a:solidFill>
                  <a:srgbClr val="333333"/>
                </a:solidFill>
                <a:latin typeface="Libre Franklin"/>
              </a:rPr>
              <a:t> (1490), </a:t>
            </a:r>
            <a:r>
              <a:rPr lang="it-IT" b="0" i="1" dirty="0">
                <a:solidFill>
                  <a:srgbClr val="333333"/>
                </a:solidFill>
                <a:effectLst/>
                <a:latin typeface="Libre Franklin"/>
              </a:rPr>
              <a:t>Uomo vitruviano</a:t>
            </a:r>
            <a:r>
              <a:rPr lang="it-IT" b="0" i="0" dirty="0">
                <a:solidFill>
                  <a:srgbClr val="333333"/>
                </a:solidFill>
                <a:effectLst/>
                <a:latin typeface="Libre Franklin"/>
              </a:rPr>
              <a:t>, Venezia, Gallerie dell’Accademia</a:t>
            </a:r>
          </a:p>
          <a:p>
            <a:r>
              <a:rPr lang="it-IT" dirty="0">
                <a:solidFill>
                  <a:srgbClr val="333333"/>
                </a:solidFill>
                <a:latin typeface="Libre Franklin"/>
                <a:hlinkClick r:id="rId2"/>
              </a:rPr>
              <a:t>www.pixabay.com</a:t>
            </a:r>
          </a:p>
          <a:p>
            <a:r>
              <a:rPr lang="en-US" sz="2800" dirty="0">
                <a:latin typeface="Trebuchet MS" panose="020B0603020202020204" pitchFamily="34" charset="0"/>
                <a:hlinkClick r:id="rId3"/>
              </a:rPr>
              <a:t>https://soundcloud.com/max-barba/desert-night</a:t>
            </a:r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800" dirty="0">
                <a:latin typeface="Trebuchet MS" panose="020B0603020202020204" pitchFamily="34" charset="0"/>
                <a:hlinkClick r:id="rId4"/>
              </a:rPr>
              <a:t>https://soundcloud.com/henry-mancini-official/pink-panther-theme-remix</a:t>
            </a:r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hlinkClick r:id="rId5"/>
              </a:rPr>
              <a:t>https://soundcloud.com/alexcarpani/previous-life-in-russia</a:t>
            </a:r>
            <a:endParaRPr lang="en-US" b="1" dirty="0">
              <a:solidFill>
                <a:schemeClr val="bg1"/>
              </a:solidFill>
              <a:latin typeface="Trebuchet MS" panose="020B0603020202020204" pitchFamily="34" charset="0"/>
              <a:hlinkClick r:id="rId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8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367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пр. 1 –Историята се развива в химическата лаборатория</vt:lpstr>
      <vt:lpstr>ПР. 2 - Историята се развива в лекарския кабинет...</vt:lpstr>
      <vt:lpstr>ПР. 3 - ИСТОРИЯТА СЕ РАЗВИВА В ПОДЗЕМИЕ, В КОЕТО ИЗВЪНЗЕМНИТЕ СА СИ УСТРОИЛИ ТАЙНА БАЗА НА ЗЕМЯТА</vt:lpstr>
      <vt:lpstr>Ресурси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Gianfranceschi</dc:creator>
  <cp:lastModifiedBy>Красимира Карастоянова</cp:lastModifiedBy>
  <cp:revision>45</cp:revision>
  <dcterms:created xsi:type="dcterms:W3CDTF">2020-10-05T10:51:01Z</dcterms:created>
  <dcterms:modified xsi:type="dcterms:W3CDTF">2021-01-19T16:52:46Z</dcterms:modified>
</cp:coreProperties>
</file>