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4" r:id="rId3"/>
    <p:sldId id="280" r:id="rId4"/>
    <p:sldId id="279" r:id="rId5"/>
    <p:sldId id="276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4" r:id="rId16"/>
    <p:sldId id="281" r:id="rId17"/>
    <p:sldId id="263" r:id="rId18"/>
    <p:sldId id="262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E80F1B95-2CEF-4438-B98B-8051DC9ACD6C}">
          <p14:sldIdLst>
            <p14:sldId id="282"/>
            <p14:sldId id="274"/>
            <p14:sldId id="280"/>
            <p14:sldId id="279"/>
            <p14:sldId id="276"/>
            <p14:sldId id="265"/>
          </p14:sldIdLst>
        </p14:section>
        <p14:section name="Bonne série" id="{7AE10838-75C5-44B5-A1FA-18BB70F43CBD}">
          <p14:sldIdLst>
            <p14:sldId id="266"/>
            <p14:sldId id="267"/>
            <p14:sldId id="268"/>
            <p14:sldId id="269"/>
          </p14:sldIdLst>
        </p14:section>
        <p14:section name="Mauvaise série" id="{3D2BD315-0D79-4575-8CFB-82C5C395C864}">
          <p14:sldIdLst>
            <p14:sldId id="270"/>
            <p14:sldId id="271"/>
            <p14:sldId id="272"/>
            <p14:sldId id="273"/>
            <p14:sldId id="264"/>
            <p14:sldId id="281"/>
            <p14:sldId id="263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F9F"/>
    <a:srgbClr val="4A2E87"/>
    <a:srgbClr val="FF6C7A"/>
    <a:srgbClr val="EEAE72"/>
    <a:srgbClr val="394799"/>
    <a:srgbClr val="EEB072"/>
    <a:srgbClr val="2860AB"/>
    <a:srgbClr val="FF6E7A"/>
    <a:srgbClr val="2EA3F2"/>
    <a:srgbClr val="4046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09" autoAdjust="0"/>
  </p:normalViewPr>
  <p:slideViewPr>
    <p:cSldViewPr snapToGrid="0">
      <p:cViewPr varScale="1">
        <p:scale>
          <a:sx n="83" d="100"/>
          <a:sy n="83" d="100"/>
        </p:scale>
        <p:origin x="61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AA13C-F2CA-4266-B85B-9109FE2C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82E9-9E70-47E6-B830-A397944B4B8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B1C6A-9FBF-421B-A3F0-0AFB623FB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F7AC5-B8DD-40D6-B723-2098F93A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5FFD-FE6A-49BC-B8C5-FECD4531E30A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Picture 7" descr="A picture containing computer&#10;&#10;Description automatically generated">
            <a:extLst>
              <a:ext uri="{FF2B5EF4-FFF2-40B4-BE49-F238E27FC236}">
                <a16:creationId xmlns:a16="http://schemas.microsoft.com/office/drawing/2014/main" id="{771785A2-C358-46E5-9DFB-A0B0FED042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47" y="2125718"/>
            <a:ext cx="7835025" cy="459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47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6A2C8-A6C5-4484-8F10-B4C0FDA1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749E92-E933-47BE-931E-13154097E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3B5E0-ED32-4D67-BBA7-A147B4A2A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8F941-C88F-4382-9C50-CD11B9CD4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82E9-9E70-47E6-B830-A397944B4B8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FEFDA-DF8E-4903-B101-9D9E31771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53E3F-4E33-4AB7-98F8-EFEE4860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5FFD-FE6A-49BC-B8C5-FECD4531E3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79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7EB10-FB9A-4763-AB5A-4AD0FD1C6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1DABD-14AC-491B-B284-2AD696CA6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4B99D-837E-4A22-B2DC-FD93F5B12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82E9-9E70-47E6-B830-A397944B4B8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C80E8-3E93-4EE4-99FA-125EB6B86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8A702-4223-479E-8FD3-84DDB4319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5FFD-FE6A-49BC-B8C5-FECD4531E3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91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4C769C-12B4-4445-8C92-882D095D26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2FABC-778A-44A0-8ED3-64F929C38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EE64-7E93-46E5-A64A-D5C01C40E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82E9-9E70-47E6-B830-A397944B4B8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6D304-7547-4554-83C2-1409CF60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7859D-D9DD-44DC-8AA6-4A9AD301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5FFD-FE6A-49BC-B8C5-FECD4531E3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55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B1A6928-4E20-4119-99FD-23E752187E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C57E3F0-B779-4A76-AC24-0098F8BE7110}"/>
              </a:ext>
            </a:extLst>
          </p:cNvPr>
          <p:cNvSpPr/>
          <p:nvPr userDrawn="1"/>
        </p:nvSpPr>
        <p:spPr>
          <a:xfrm>
            <a:off x="4172756" y="298138"/>
            <a:ext cx="3846488" cy="6239822"/>
          </a:xfrm>
          <a:prstGeom prst="roundRect">
            <a:avLst/>
          </a:prstGeom>
          <a:gradFill>
            <a:gsLst>
              <a:gs pos="0">
                <a:srgbClr val="224F9F"/>
              </a:gs>
              <a:gs pos="100000">
                <a:srgbClr val="4A2E87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D0A5F67-38C6-413F-A60A-305043E190AE}"/>
              </a:ext>
            </a:extLst>
          </p:cNvPr>
          <p:cNvSpPr/>
          <p:nvPr userDrawn="1"/>
        </p:nvSpPr>
        <p:spPr>
          <a:xfrm>
            <a:off x="4610637" y="805316"/>
            <a:ext cx="2949262" cy="68258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6FE5D99-412E-4520-AD38-19D54AF4EEE6}"/>
              </a:ext>
            </a:extLst>
          </p:cNvPr>
          <p:cNvSpPr/>
          <p:nvPr userDrawn="1"/>
        </p:nvSpPr>
        <p:spPr>
          <a:xfrm>
            <a:off x="5693536" y="1977293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98BE2296-5C3A-42B3-B640-831CE1262AF5}"/>
              </a:ext>
            </a:extLst>
          </p:cNvPr>
          <p:cNvSpPr/>
          <p:nvPr userDrawn="1"/>
        </p:nvSpPr>
        <p:spPr>
          <a:xfrm>
            <a:off x="5712318" y="2796639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5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8AA3CD27-6C6F-473C-97C2-CFD4254F50CE}"/>
              </a:ext>
            </a:extLst>
          </p:cNvPr>
          <p:cNvSpPr/>
          <p:nvPr userDrawn="1"/>
        </p:nvSpPr>
        <p:spPr>
          <a:xfrm>
            <a:off x="5725733" y="3645109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8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A0C012CB-4FCD-460A-9659-15E8EF22A644}"/>
              </a:ext>
            </a:extLst>
          </p:cNvPr>
          <p:cNvSpPr/>
          <p:nvPr userDrawn="1"/>
        </p:nvSpPr>
        <p:spPr>
          <a:xfrm>
            <a:off x="5725733" y="4493579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0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DED1B6D3-27CA-4491-BDA7-0BEB0DDCE2C3}"/>
              </a:ext>
            </a:extLst>
          </p:cNvPr>
          <p:cNvSpPr/>
          <p:nvPr userDrawn="1"/>
        </p:nvSpPr>
        <p:spPr>
          <a:xfrm>
            <a:off x="4615467" y="1970851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FF0E6C52-7491-4A00-84AC-FE083D44D2E6}"/>
              </a:ext>
            </a:extLst>
          </p:cNvPr>
          <p:cNvSpPr/>
          <p:nvPr userDrawn="1"/>
        </p:nvSpPr>
        <p:spPr>
          <a:xfrm>
            <a:off x="4615467" y="2807980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0306D56E-AE52-49F7-BEC4-48F82D8A7712}"/>
              </a:ext>
            </a:extLst>
          </p:cNvPr>
          <p:cNvSpPr/>
          <p:nvPr userDrawn="1"/>
        </p:nvSpPr>
        <p:spPr>
          <a:xfrm>
            <a:off x="4628882" y="3645109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7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501B4179-9B74-426C-A436-FE9E0FCBDB8B}"/>
              </a:ext>
            </a:extLst>
          </p:cNvPr>
          <p:cNvSpPr/>
          <p:nvPr userDrawn="1"/>
        </p:nvSpPr>
        <p:spPr>
          <a:xfrm>
            <a:off x="6800045" y="1977293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623D15FB-8D6E-48D2-A151-02247214271C}"/>
              </a:ext>
            </a:extLst>
          </p:cNvPr>
          <p:cNvSpPr/>
          <p:nvPr userDrawn="1"/>
        </p:nvSpPr>
        <p:spPr>
          <a:xfrm>
            <a:off x="6800045" y="2814422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35AB7EC5-95E9-4E21-8527-1196E8D8B666}"/>
              </a:ext>
            </a:extLst>
          </p:cNvPr>
          <p:cNvSpPr/>
          <p:nvPr userDrawn="1"/>
        </p:nvSpPr>
        <p:spPr>
          <a:xfrm>
            <a:off x="6800045" y="3651551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9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8F92FB00-E952-4192-A88E-310B8D057C4F}"/>
              </a:ext>
            </a:extLst>
          </p:cNvPr>
          <p:cNvSpPr/>
          <p:nvPr userDrawn="1"/>
        </p:nvSpPr>
        <p:spPr>
          <a:xfrm>
            <a:off x="4628882" y="5636432"/>
            <a:ext cx="2949262" cy="4162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ln w="0">
                  <a:noFill/>
                </a:ln>
                <a:gradFill>
                  <a:gsLst>
                    <a:gs pos="0">
                      <a:srgbClr val="EEAE72"/>
                    </a:gs>
                    <a:gs pos="100000">
                      <a:srgbClr val="FF6C7A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155544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A32E4-A3E6-450A-8B93-ABE7BF55E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6EB08-C4AF-4107-AA0E-200574FC3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1A9FE-C87C-474D-BAE4-35519789F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82E9-9E70-47E6-B830-A397944B4B8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E11A2-FB30-4170-A8A4-DAC092E5E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06E1E-752D-4712-BE19-9AF85274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5FFD-FE6A-49BC-B8C5-FECD4531E3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49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4B71B-C319-47A2-BC63-75C6280CD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2FEA2-7C8D-4704-8E6D-097179A8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79AB1-E0ED-49A0-AF6A-26D3A16FB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82E9-9E70-47E6-B830-A397944B4B8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7D971-9A28-4110-86E3-2FF18E548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0D5D-34B6-4645-B48A-4520682A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5FFD-FE6A-49BC-B8C5-FECD4531E3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21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440D8-434D-4F84-821A-E348439C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3A163-B0EB-4E88-8133-A003E4CB7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540AE-2614-40ED-B7EA-B2D7E052F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E5749-F6EB-4CD7-A274-1BF07F117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82E9-9E70-47E6-B830-A397944B4B8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D43D1-D5A9-482D-A85A-EB80552C9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63CE5-E44A-4E30-B573-E92D435C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5FFD-FE6A-49BC-B8C5-FECD4531E3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34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804EF-F880-40B8-8AAF-6326805FC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B7680-0D03-4CDF-AECB-54AA4BB6C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B2654-9D10-4D3C-9B89-0B53BA018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4225A1-91C5-4852-A711-3BCFE722B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9EF21E-C8DC-4DC9-93F0-3479CCB17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342D3D-31CF-4167-80EC-144FD2AF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82E9-9E70-47E6-B830-A397944B4B8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DE2EF-B6CF-4854-8F2E-B81CD7E3D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00024-9B17-43FC-97F0-425288E2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5FFD-FE6A-49BC-B8C5-FECD4531E3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73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CCA7-8595-4CB9-9D01-41B63DA0D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D0185D-EEBA-4BEE-A1C4-1FF981E0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82E9-9E70-47E6-B830-A397944B4B8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B7FA00-43B8-4E8D-A923-FA97FE7D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62B4DC-3CA5-47CD-B1BA-ADA8315C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5FFD-FE6A-49BC-B8C5-FECD4531E3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34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28D4A-7B92-434B-A953-BF62A02D3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BC931-A153-44F9-B46B-591269F9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5FFD-FE6A-49BC-B8C5-FECD4531E30A}" type="slidenum">
              <a:rPr lang="fr-FR" smtClean="0"/>
              <a:t>‹#›</a:t>
            </a:fld>
            <a:endParaRPr lang="fr-FR"/>
          </a:p>
        </p:txBody>
      </p: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FFE977EB-30F4-471B-ADF1-97F9561D54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047" y="6198318"/>
            <a:ext cx="2158258" cy="58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4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30A38-9742-4EAD-82BB-FA3F74279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D295A-024E-4D16-8349-512B98C91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443FE1-DDD3-4AA7-8219-ED9CFE60C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B5497-A954-4B43-AD91-40FABA34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82E9-9E70-47E6-B830-A397944B4B8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AAEB6-10E1-4F02-B24E-D96B1288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58F56-0BB3-4E0F-90CC-2B24F94E3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5FFD-FE6A-49BC-B8C5-FECD4531E3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65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6C7A"/>
            </a:gs>
            <a:gs pos="100000">
              <a:srgbClr val="EEAE72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CF2A3C-774A-455D-9D95-22F26F6BF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3B376-B16D-46B6-B566-CE288F331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EC15E-EA03-49D6-AA2A-ADA564A53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D82E9-9E70-47E6-B830-A397944B4B87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EC616-7C11-4651-B612-23E27D42F7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DBCF1-DB5B-4945-9251-9C6F6F6440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85FFD-FE6A-49BC-B8C5-FECD4531E30A}" type="slidenum">
              <a:rPr lang="fr-FR" smtClean="0"/>
              <a:t>‹#›</a:t>
            </a:fld>
            <a:endParaRPr lang="fr-FR"/>
          </a:p>
        </p:txBody>
      </p: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6CCD4E7-589F-488C-98A4-185353CEF13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9616"/>
            <a:ext cx="2844047" cy="106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86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3.wav"/><Relationship Id="rId4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odex.ca/wp-content/uploads/2016/08/00511Wiemker-et-al-Paper-Escape-Room-Games.pdf" TargetMode="External"/><Relationship Id="rId2" Type="http://schemas.openxmlformats.org/officeDocument/2006/relationships/hyperlink" Target="http://scottnicholson.com/pubs/erfacwhite.pdf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audio" Target="../media/audio1.wav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964" y="618836"/>
            <a:ext cx="79709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8000" b="1" dirty="0" smtClean="0">
                <a:solidFill>
                  <a:srgbClr val="224F9F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УРОЦИ 13 - 15</a:t>
            </a:r>
            <a:endParaRPr lang="en-US" sz="8000" b="1" dirty="0">
              <a:solidFill>
                <a:srgbClr val="224F9F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583" y="2032000"/>
            <a:ext cx="5246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i="1" dirty="0" smtClean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Структури на пъзели в Ескейп стаи</a:t>
            </a:r>
            <a:endParaRPr lang="en-US" sz="2800" i="1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91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885A0565-3B70-403B-A6A8-49928B9FE327}"/>
              </a:ext>
            </a:extLst>
          </p:cNvPr>
          <p:cNvSpPr/>
          <p:nvPr/>
        </p:nvSpPr>
        <p:spPr>
          <a:xfrm>
            <a:off x="4329403" y="1773936"/>
            <a:ext cx="3545633" cy="3639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4" action="ppaction://hlinksldjump">
              <a:snd r:embed="rId5" name="applause.wav"/>
            </a:hlinkClick>
            <a:extLst>
              <a:ext uri="{FF2B5EF4-FFF2-40B4-BE49-F238E27FC236}">
                <a16:creationId xmlns:a16="http://schemas.microsoft.com/office/drawing/2014/main" id="{D3FBCF31-87A8-44C5-A5A2-6E5B93E4A4B4}"/>
              </a:ext>
            </a:extLst>
          </p:cNvPr>
          <p:cNvSpPr/>
          <p:nvPr/>
        </p:nvSpPr>
        <p:spPr>
          <a:xfrm>
            <a:off x="4870580" y="5413248"/>
            <a:ext cx="2332653" cy="875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3637632-DD5E-4825-BD6C-93098B3033D8}"/>
              </a:ext>
            </a:extLst>
          </p:cNvPr>
          <p:cNvSpPr txBox="1"/>
          <p:nvPr/>
        </p:nvSpPr>
        <p:spPr>
          <a:xfrm>
            <a:off x="4739951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5DFC0EF-0DC7-43D0-BE37-8A45A8E5933D}"/>
              </a:ext>
            </a:extLst>
          </p:cNvPr>
          <p:cNvSpPr txBox="1"/>
          <p:nvPr/>
        </p:nvSpPr>
        <p:spPr>
          <a:xfrm>
            <a:off x="5455239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E5FAE23-40D8-4306-A40A-06412440B4B6}"/>
              </a:ext>
            </a:extLst>
          </p:cNvPr>
          <p:cNvSpPr txBox="1"/>
          <p:nvPr/>
        </p:nvSpPr>
        <p:spPr>
          <a:xfrm>
            <a:off x="6170527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C640DFB-DCAC-42E0-A47A-9C477836C0EC}"/>
              </a:ext>
            </a:extLst>
          </p:cNvPr>
          <p:cNvSpPr txBox="1"/>
          <p:nvPr/>
        </p:nvSpPr>
        <p:spPr>
          <a:xfrm>
            <a:off x="6885814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58174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sndAc>
          <p:stSnd>
            <p:snd r:embed="rId2" name="click.wav"/>
          </p:stSnd>
        </p:sndAc>
      </p:transition>
    </mc:Choice>
    <mc:Fallback xmlns="">
      <p:transition advClick="0">
        <p:sndAc>
          <p:stSnd>
            <p:snd r:embed="rId6" name="click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85A0565-3B70-403B-A6A8-49928B9FE327}"/>
              </a:ext>
            </a:extLst>
          </p:cNvPr>
          <p:cNvSpPr/>
          <p:nvPr/>
        </p:nvSpPr>
        <p:spPr>
          <a:xfrm>
            <a:off x="4329403" y="1773936"/>
            <a:ext cx="3545633" cy="3639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3" action="ppaction://hlinksldjump">
              <a:snd r:embed="rId4" name="bomb.wav"/>
            </a:hlinkClick>
            <a:extLst>
              <a:ext uri="{FF2B5EF4-FFF2-40B4-BE49-F238E27FC236}">
                <a16:creationId xmlns:a16="http://schemas.microsoft.com/office/drawing/2014/main" id="{D3FBCF31-87A8-44C5-A5A2-6E5B93E4A4B4}"/>
              </a:ext>
            </a:extLst>
          </p:cNvPr>
          <p:cNvSpPr/>
          <p:nvPr/>
        </p:nvSpPr>
        <p:spPr>
          <a:xfrm>
            <a:off x="4870580" y="5413248"/>
            <a:ext cx="2332653" cy="875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3637632-DD5E-4825-BD6C-93098B3033D8}"/>
              </a:ext>
            </a:extLst>
          </p:cNvPr>
          <p:cNvSpPr txBox="1"/>
          <p:nvPr/>
        </p:nvSpPr>
        <p:spPr>
          <a:xfrm>
            <a:off x="4739951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54089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sndAc>
          <p:stSnd>
            <p:snd r:embed="rId2" name="click.wav"/>
          </p:stSnd>
        </p:sndAc>
      </p:transition>
    </mc:Choice>
    <mc:Fallback xmlns="">
      <p:transition advClick="0">
        <p:sndAc>
          <p:stSnd>
            <p:snd r:embed="rId5" name="click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85A0565-3B70-403B-A6A8-49928B9FE327}"/>
              </a:ext>
            </a:extLst>
          </p:cNvPr>
          <p:cNvSpPr/>
          <p:nvPr/>
        </p:nvSpPr>
        <p:spPr>
          <a:xfrm>
            <a:off x="4329403" y="1773936"/>
            <a:ext cx="3545633" cy="3639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>
            <a:hlinkClick r:id="rId3" action="ppaction://hlinksldjump">
              <a:snd r:embed="rId4" name="bomb.wav"/>
            </a:hlinkClick>
            <a:extLst>
              <a:ext uri="{FF2B5EF4-FFF2-40B4-BE49-F238E27FC236}">
                <a16:creationId xmlns:a16="http://schemas.microsoft.com/office/drawing/2014/main" id="{D3FBCF31-87A8-44C5-A5A2-6E5B93E4A4B4}"/>
              </a:ext>
            </a:extLst>
          </p:cNvPr>
          <p:cNvSpPr/>
          <p:nvPr/>
        </p:nvSpPr>
        <p:spPr>
          <a:xfrm>
            <a:off x="4870580" y="5413248"/>
            <a:ext cx="2332653" cy="875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3637632-DD5E-4825-BD6C-93098B3033D8}"/>
              </a:ext>
            </a:extLst>
          </p:cNvPr>
          <p:cNvSpPr txBox="1"/>
          <p:nvPr/>
        </p:nvSpPr>
        <p:spPr>
          <a:xfrm>
            <a:off x="4739951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5DFC0EF-0DC7-43D0-BE37-8A45A8E5933D}"/>
              </a:ext>
            </a:extLst>
          </p:cNvPr>
          <p:cNvSpPr txBox="1"/>
          <p:nvPr/>
        </p:nvSpPr>
        <p:spPr>
          <a:xfrm>
            <a:off x="5455239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18018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sndAc>
          <p:stSnd>
            <p:snd r:embed="rId2" name="click.wav"/>
          </p:stSnd>
        </p:sndAc>
      </p:transition>
    </mc:Choice>
    <mc:Fallback xmlns="">
      <p:transition advClick="0">
        <p:sndAc>
          <p:stSnd>
            <p:snd r:embed="rId5" name="click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85A0565-3B70-403B-A6A8-49928B9FE327}"/>
              </a:ext>
            </a:extLst>
          </p:cNvPr>
          <p:cNvSpPr/>
          <p:nvPr/>
        </p:nvSpPr>
        <p:spPr>
          <a:xfrm>
            <a:off x="4329403" y="1773936"/>
            <a:ext cx="3545633" cy="3639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3" action="ppaction://hlinksldjump">
              <a:snd r:embed="rId4" name="bomb.wav"/>
            </a:hlinkClick>
            <a:extLst>
              <a:ext uri="{FF2B5EF4-FFF2-40B4-BE49-F238E27FC236}">
                <a16:creationId xmlns:a16="http://schemas.microsoft.com/office/drawing/2014/main" id="{D3FBCF31-87A8-44C5-A5A2-6E5B93E4A4B4}"/>
              </a:ext>
            </a:extLst>
          </p:cNvPr>
          <p:cNvSpPr/>
          <p:nvPr/>
        </p:nvSpPr>
        <p:spPr>
          <a:xfrm>
            <a:off x="4870580" y="5413248"/>
            <a:ext cx="2332653" cy="875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3637632-DD5E-4825-BD6C-93098B3033D8}"/>
              </a:ext>
            </a:extLst>
          </p:cNvPr>
          <p:cNvSpPr txBox="1"/>
          <p:nvPr/>
        </p:nvSpPr>
        <p:spPr>
          <a:xfrm>
            <a:off x="4739951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5DFC0EF-0DC7-43D0-BE37-8A45A8E5933D}"/>
              </a:ext>
            </a:extLst>
          </p:cNvPr>
          <p:cNvSpPr txBox="1"/>
          <p:nvPr/>
        </p:nvSpPr>
        <p:spPr>
          <a:xfrm>
            <a:off x="5455239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E5FAE23-40D8-4306-A40A-06412440B4B6}"/>
              </a:ext>
            </a:extLst>
          </p:cNvPr>
          <p:cNvSpPr txBox="1"/>
          <p:nvPr/>
        </p:nvSpPr>
        <p:spPr>
          <a:xfrm>
            <a:off x="6170527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19157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sndAc>
          <p:stSnd>
            <p:snd r:embed="rId2" name="click.wav"/>
          </p:stSnd>
        </p:sndAc>
      </p:transition>
    </mc:Choice>
    <mc:Fallback xmlns="">
      <p:transition advClick="0">
        <p:sndAc>
          <p:stSnd>
            <p:snd r:embed="rId5" name="click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885A0565-3B70-403B-A6A8-49928B9FE327}"/>
              </a:ext>
            </a:extLst>
          </p:cNvPr>
          <p:cNvSpPr/>
          <p:nvPr/>
        </p:nvSpPr>
        <p:spPr>
          <a:xfrm>
            <a:off x="4329403" y="1773936"/>
            <a:ext cx="3545633" cy="3639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>
            <a:hlinkClick r:id="rId4" action="ppaction://hlinksldjump">
              <a:snd r:embed="rId5" name="bomb.wav"/>
            </a:hlinkClick>
            <a:extLst>
              <a:ext uri="{FF2B5EF4-FFF2-40B4-BE49-F238E27FC236}">
                <a16:creationId xmlns:a16="http://schemas.microsoft.com/office/drawing/2014/main" id="{D3FBCF31-87A8-44C5-A5A2-6E5B93E4A4B4}"/>
              </a:ext>
            </a:extLst>
          </p:cNvPr>
          <p:cNvSpPr/>
          <p:nvPr/>
        </p:nvSpPr>
        <p:spPr>
          <a:xfrm>
            <a:off x="4870580" y="5413248"/>
            <a:ext cx="2332653" cy="875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3637632-DD5E-4825-BD6C-93098B3033D8}"/>
              </a:ext>
            </a:extLst>
          </p:cNvPr>
          <p:cNvSpPr txBox="1"/>
          <p:nvPr/>
        </p:nvSpPr>
        <p:spPr>
          <a:xfrm>
            <a:off x="4739951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5DFC0EF-0DC7-43D0-BE37-8A45A8E5933D}"/>
              </a:ext>
            </a:extLst>
          </p:cNvPr>
          <p:cNvSpPr txBox="1"/>
          <p:nvPr/>
        </p:nvSpPr>
        <p:spPr>
          <a:xfrm>
            <a:off x="5455239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E5FAE23-40D8-4306-A40A-06412440B4B6}"/>
              </a:ext>
            </a:extLst>
          </p:cNvPr>
          <p:cNvSpPr txBox="1"/>
          <p:nvPr/>
        </p:nvSpPr>
        <p:spPr>
          <a:xfrm>
            <a:off x="6170527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C640DFB-DCAC-42E0-A47A-9C477836C0EC}"/>
              </a:ext>
            </a:extLst>
          </p:cNvPr>
          <p:cNvSpPr txBox="1"/>
          <p:nvPr/>
        </p:nvSpPr>
        <p:spPr>
          <a:xfrm>
            <a:off x="6885814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92764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sndAc>
          <p:stSnd>
            <p:snd r:embed="rId2" name="click.wav"/>
          </p:stSnd>
        </p:sndAc>
      </p:transition>
    </mc:Choice>
    <mc:Fallback xmlns="">
      <p:transition advClick="0">
        <p:sndAc>
          <p:stSnd>
            <p:snd r:embed="rId6" name="click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E5D981-65FD-4DBC-8B6B-2512B0E149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flipH="1">
            <a:off x="838200" y="2011689"/>
            <a:ext cx="10515600" cy="283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err="1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Congrats</a:t>
            </a:r>
            <a:r>
              <a:rPr lang="fr-FR" sz="6600" dirty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!</a:t>
            </a:r>
            <a:br>
              <a:rPr lang="fr-FR" sz="6600" dirty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</a:br>
            <a:r>
              <a:rPr lang="fr-FR" sz="6600" dirty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You have </a:t>
            </a:r>
            <a:r>
              <a:rPr lang="fr-FR" sz="6600" dirty="0" err="1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successfully</a:t>
            </a:r>
            <a:r>
              <a:rPr lang="fr-FR" sz="6600" dirty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FR" sz="6600" dirty="0" err="1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completed</a:t>
            </a:r>
            <a:r>
              <a:rPr lang="fr-FR" sz="6600" dirty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 an open </a:t>
            </a:r>
            <a:r>
              <a:rPr lang="fr-FR" sz="6600" dirty="0" err="1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path</a:t>
            </a:r>
            <a:r>
              <a:rPr lang="fr-FR" sz="6600" dirty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E21475-83C3-4AD3-93FC-4E0D17D8EB09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F181292-F997-4EE2-B7C4-B07D2094C9C7}"/>
              </a:ext>
            </a:extLst>
          </p:cNvPr>
          <p:cNvSpPr/>
          <p:nvPr/>
        </p:nvSpPr>
        <p:spPr>
          <a:xfrm>
            <a:off x="10340622" y="6333308"/>
            <a:ext cx="1557867" cy="428736"/>
          </a:xfrm>
          <a:prstGeom prst="rect">
            <a:avLst/>
          </a:prstGeom>
          <a:gradFill flip="none" rotWithShape="1">
            <a:gsLst>
              <a:gs pos="0">
                <a:srgbClr val="4A2E87"/>
              </a:gs>
              <a:gs pos="100000">
                <a:srgbClr val="224F9F"/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NEXT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C2E663F-C1EE-494D-806C-7367A4502C4C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5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A5E62FB0-DE50-4010-B583-1AC1EFABC99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8200" y="2393756"/>
            <a:ext cx="5257800" cy="2705200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0B35C1A7-43C1-41E3-B70D-D307E52A47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flipH="1">
            <a:off x="838200" y="524692"/>
            <a:ext cx="1051560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6600" dirty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Многолинеен път</a:t>
            </a:r>
            <a:endParaRPr lang="fr-FR" sz="6600" dirty="0">
              <a:ln w="0">
                <a:noFill/>
              </a:ln>
              <a:gradFill>
                <a:gsLst>
                  <a:gs pos="0">
                    <a:srgbClr val="4A2E87"/>
                  </a:gs>
                  <a:gs pos="100000">
                    <a:srgbClr val="224F9F"/>
                  </a:gs>
                </a:gsLst>
                <a:lin ang="0" scaled="0"/>
              </a:gradFill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832F713-F674-4345-9EE2-D59AC39BAB0B}"/>
              </a:ext>
            </a:extLst>
          </p:cNvPr>
          <p:cNvSpPr/>
          <p:nvPr/>
        </p:nvSpPr>
        <p:spPr>
          <a:xfrm>
            <a:off x="10340622" y="6333308"/>
            <a:ext cx="1557867" cy="428736"/>
          </a:xfrm>
          <a:prstGeom prst="rect">
            <a:avLst/>
          </a:prstGeom>
          <a:gradFill flip="none" rotWithShape="1">
            <a:gsLst>
              <a:gs pos="0">
                <a:srgbClr val="4A2E87"/>
              </a:gs>
              <a:gs pos="100000">
                <a:srgbClr val="224F9F"/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СЛЕДВАЩ</a:t>
            </a:r>
            <a:endParaRPr lang="fr-FR" dirty="0"/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F442CC8A-4C3C-427B-901E-E8A35BF16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486503"/>
              </p:ext>
            </p:extLst>
          </p:nvPr>
        </p:nvGraphicFramePr>
        <p:xfrm>
          <a:off x="6732630" y="2280694"/>
          <a:ext cx="4621170" cy="35714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0585">
                  <a:extLst>
                    <a:ext uri="{9D8B030D-6E8A-4147-A177-3AD203B41FA5}">
                      <a16:colId xmlns:a16="http://schemas.microsoft.com/office/drawing/2014/main" val="1278072324"/>
                    </a:ext>
                  </a:extLst>
                </a:gridCol>
                <a:gridCol w="2310585">
                  <a:extLst>
                    <a:ext uri="{9D8B030D-6E8A-4147-A177-3AD203B41FA5}">
                      <a16:colId xmlns:a16="http://schemas.microsoft.com/office/drawing/2014/main" val="2620428569"/>
                    </a:ext>
                  </a:extLst>
                </a:gridCol>
              </a:tblGrid>
              <a:tr h="706283"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>
                          <a:gradFill>
                            <a:gsLst>
                              <a:gs pos="0">
                                <a:srgbClr val="4A2E87"/>
                              </a:gs>
                              <a:gs pos="100000">
                                <a:srgbClr val="224F9F"/>
                              </a:gs>
                            </a:gsLst>
                            <a:lin ang="0" scaled="0"/>
                          </a:gradFill>
                          <a:latin typeface="Trebuchet MS" panose="020B0603020202020204" pitchFamily="34" charset="0"/>
                        </a:rPr>
                        <a:t>ПЛЮСОВЕ</a:t>
                      </a:r>
                      <a:endParaRPr lang="fr-FR" sz="2400" dirty="0">
                        <a:gradFill>
                          <a:gsLst>
                            <a:gs pos="0">
                              <a:srgbClr val="4A2E87"/>
                            </a:gs>
                            <a:gs pos="100000">
                              <a:srgbClr val="224F9F"/>
                            </a:gs>
                          </a:gsLst>
                          <a:lin ang="0" scaled="0"/>
                        </a:gra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bg-BG" sz="2400" kern="1200" dirty="0" smtClean="0">
                          <a:gradFill>
                            <a:gsLst>
                              <a:gs pos="0">
                                <a:srgbClr val="4A2E87"/>
                              </a:gs>
                              <a:gs pos="100000">
                                <a:srgbClr val="224F9F"/>
                              </a:gs>
                            </a:gsLst>
                            <a:lin ang="0" scaled="0"/>
                          </a:gra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МИНУСИ</a:t>
                      </a:r>
                      <a:endParaRPr lang="fr-FR" sz="2400" kern="1200" dirty="0">
                        <a:gradFill>
                          <a:gsLst>
                            <a:gs pos="0">
                              <a:srgbClr val="4A2E87"/>
                            </a:gs>
                            <a:gs pos="100000">
                              <a:srgbClr val="224F9F"/>
                            </a:gs>
                          </a:gsLst>
                          <a:lin ang="0" scaled="0"/>
                        </a:gra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5056167"/>
                  </a:ext>
                </a:extLst>
              </a:tr>
              <a:tr h="199891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Адаптиран към образователни ескейп стаи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Насърчава сътрудничеството най-много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Ниски шансове да останете заседнали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Безкрайни възможности</a:t>
                      </a:r>
                      <a:endParaRPr lang="fr-FR" sz="14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Усложнен за дизайн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Времеемко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Може да е твърде трудно за неопитни играчи</a:t>
                      </a:r>
                      <a:endParaRPr lang="fr-FR" sz="14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7807886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39E782C2-0BD8-4AAE-8F1D-C2429A324258}"/>
              </a:ext>
            </a:extLst>
          </p:cNvPr>
          <p:cNvSpPr txBox="1"/>
          <p:nvPr/>
        </p:nvSpPr>
        <p:spPr>
          <a:xfrm>
            <a:off x="838200" y="5178158"/>
            <a:ext cx="2454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Източник</a:t>
            </a:r>
            <a:r>
              <a:rPr lang="fr-FR" sz="12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: </a:t>
            </a:r>
            <a:r>
              <a:rPr lang="fr-FR" sz="1200" dirty="0" err="1">
                <a:solidFill>
                  <a:schemeClr val="bg1"/>
                </a:solidFill>
                <a:latin typeface="Trebuchet MS" panose="020B0603020202020204" pitchFamily="34" charset="0"/>
              </a:rPr>
              <a:t>Wiemker</a:t>
            </a:r>
            <a:r>
              <a:rPr lang="fr-FR" sz="1200" dirty="0">
                <a:solidFill>
                  <a:schemeClr val="bg1"/>
                </a:solidFill>
                <a:latin typeface="Trebuchet MS" panose="020B0603020202020204" pitchFamily="34" charset="0"/>
              </a:rPr>
              <a:t> et al. (2015)</a:t>
            </a:r>
          </a:p>
        </p:txBody>
      </p:sp>
    </p:spTree>
    <p:extLst>
      <p:ext uri="{BB962C8B-B14F-4D97-AF65-F5344CB8AC3E}">
        <p14:creationId xmlns:p14="http://schemas.microsoft.com/office/powerpoint/2010/main" val="202433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301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1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1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E5D981-65FD-4DBC-8B6B-2512B0E149F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 flipH="1">
            <a:off x="838199" y="265837"/>
            <a:ext cx="1051560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6600" dirty="0" smtClean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Препратки</a:t>
            </a:r>
            <a:endParaRPr lang="en-GB" sz="6600" dirty="0">
              <a:ln w="0">
                <a:noFill/>
              </a:ln>
              <a:gradFill>
                <a:gsLst>
                  <a:gs pos="0">
                    <a:srgbClr val="4A2E87"/>
                  </a:gs>
                  <a:gs pos="100000">
                    <a:srgbClr val="224F9F"/>
                  </a:gs>
                </a:gsLst>
                <a:lin ang="0" scaled="0"/>
              </a:gradFill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435A57-732D-442C-A4FF-3F1BAEF4043F}"/>
              </a:ext>
            </a:extLst>
          </p:cNvPr>
          <p:cNvSpPr txBox="1"/>
          <p:nvPr/>
        </p:nvSpPr>
        <p:spPr>
          <a:xfrm>
            <a:off x="714125" y="1751617"/>
            <a:ext cx="1076374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b="1" dirty="0" smtClean="0">
                <a:solidFill>
                  <a:srgbClr val="4A2E87"/>
                </a:solidFill>
                <a:latin typeface="Trebuchet MS" panose="020B0603020202020204" pitchFamily="34" charset="0"/>
              </a:rPr>
              <a:t>Слайд</a:t>
            </a:r>
            <a:r>
              <a:rPr lang="fr-FR" sz="1600" b="1" dirty="0" smtClean="0">
                <a:solidFill>
                  <a:srgbClr val="4A2E87"/>
                </a:solidFill>
                <a:latin typeface="Trebuchet MS" panose="020B0603020202020204" pitchFamily="34" charset="0"/>
              </a:rPr>
              <a:t> </a:t>
            </a:r>
            <a:r>
              <a:rPr lang="fr-FR" sz="1600" b="1" dirty="0">
                <a:solidFill>
                  <a:srgbClr val="4A2E87"/>
                </a:solidFill>
                <a:latin typeface="Trebuchet MS" panose="020B0603020202020204" pitchFamily="34" charset="0"/>
              </a:rPr>
              <a:t>2:</a:t>
            </a:r>
          </a:p>
          <a:p>
            <a:r>
              <a:rPr lang="en-US" sz="1200" dirty="0">
                <a:solidFill>
                  <a:schemeClr val="bg1"/>
                </a:solidFill>
                <a:latin typeface="Trebuchet MS" panose="020B0603020202020204" pitchFamily="34" charset="0"/>
              </a:rPr>
              <a:t>Nicholson Scott (2015), “Peeking behind a locked door: A survey of Escape Room Facilities”. White Paper available at </a:t>
            </a:r>
            <a:r>
              <a:rPr lang="en-US" sz="1200" dirty="0">
                <a:solidFill>
                  <a:schemeClr val="bg1"/>
                </a:solidFill>
                <a:latin typeface="Trebuchet MS" panose="020B0603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http://scottnicholson.com/pubs/erfacwhite.pdf</a:t>
            </a:r>
            <a:endParaRPr lang="en-US" sz="12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endParaRPr lang="en-GB" sz="12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bg-BG" sz="1600" b="1" dirty="0" smtClean="0">
                <a:solidFill>
                  <a:srgbClr val="4A2E87"/>
                </a:solidFill>
                <a:latin typeface="Trebuchet MS" panose="020B0603020202020204" pitchFamily="34" charset="0"/>
              </a:rPr>
              <a:t>Слайд</a:t>
            </a:r>
            <a:r>
              <a:rPr lang="en-GB" sz="1600" b="1" dirty="0" smtClean="0">
                <a:solidFill>
                  <a:srgbClr val="4A2E87"/>
                </a:solidFill>
                <a:latin typeface="Trebuchet MS" panose="020B0603020202020204" pitchFamily="34" charset="0"/>
              </a:rPr>
              <a:t> </a:t>
            </a:r>
            <a:r>
              <a:rPr lang="en-GB" sz="1600" b="1" dirty="0">
                <a:solidFill>
                  <a:srgbClr val="4A2E87"/>
                </a:solidFill>
                <a:latin typeface="Trebuchet MS" panose="020B0603020202020204" pitchFamily="34" charset="0"/>
              </a:rPr>
              <a:t>3:</a:t>
            </a:r>
          </a:p>
          <a:p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</a:rPr>
              <a:t>Изображение </a:t>
            </a:r>
            <a:r>
              <a:rPr lang="en-US" sz="12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: </a:t>
            </a:r>
            <a:r>
              <a:rPr lang="en-US" sz="1200" dirty="0" err="1">
                <a:solidFill>
                  <a:schemeClr val="bg1"/>
                </a:solidFill>
                <a:latin typeface="Trebuchet MS" panose="020B0603020202020204" pitchFamily="34" charset="0"/>
              </a:rPr>
              <a:t>Wiemker</a:t>
            </a:r>
            <a:r>
              <a:rPr lang="en-US" sz="1200" dirty="0">
                <a:solidFill>
                  <a:schemeClr val="bg1"/>
                </a:solidFill>
                <a:latin typeface="Trebuchet MS" panose="020B0603020202020204" pitchFamily="34" charset="0"/>
              </a:rPr>
              <a:t> Markus, </a:t>
            </a:r>
            <a:r>
              <a:rPr lang="en-US" sz="1200" dirty="0" err="1">
                <a:solidFill>
                  <a:schemeClr val="bg1"/>
                </a:solidFill>
                <a:latin typeface="Trebuchet MS" panose="020B0603020202020204" pitchFamily="34" charset="0"/>
              </a:rPr>
              <a:t>Elumir</a:t>
            </a:r>
            <a:r>
              <a:rPr lang="en-US" sz="1200" dirty="0">
                <a:solidFill>
                  <a:schemeClr val="bg1"/>
                </a:solidFill>
                <a:latin typeface="Trebuchet MS" panose="020B0603020202020204" pitchFamily="34" charset="0"/>
              </a:rPr>
              <a:t> Errol, Clare Adam (2015), „Escape Room Games: Can you transform an unpleasant situation into a pleasant one?”. White Paper: </a:t>
            </a:r>
            <a:r>
              <a:rPr lang="en-US" sz="1200" dirty="0">
                <a:solidFill>
                  <a:schemeClr val="bg1"/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https://thecodex.ca/wp-content/uploads/2016/08/00511Wiemker-et-al-Paper-Escape-Room-Games.pdf</a:t>
            </a:r>
            <a:r>
              <a:rPr lang="en-US" sz="120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</a:p>
          <a:p>
            <a:endParaRPr lang="en-US" sz="12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bg-BG" sz="1600" b="1" dirty="0" smtClean="0">
                <a:solidFill>
                  <a:srgbClr val="4A2E87"/>
                </a:solidFill>
                <a:latin typeface="Trebuchet MS" panose="020B0603020202020204" pitchFamily="34" charset="0"/>
              </a:rPr>
              <a:t>Слайд</a:t>
            </a:r>
            <a:r>
              <a:rPr lang="en-US" sz="1600" b="1" dirty="0" smtClean="0">
                <a:solidFill>
                  <a:srgbClr val="4A2E87"/>
                </a:solidFill>
                <a:latin typeface="Trebuchet MS" panose="020B0603020202020204" pitchFamily="34" charset="0"/>
              </a:rPr>
              <a:t> </a:t>
            </a:r>
            <a:r>
              <a:rPr lang="en-US" sz="1600" b="1" dirty="0">
                <a:solidFill>
                  <a:srgbClr val="4A2E87"/>
                </a:solidFill>
                <a:latin typeface="Trebuchet MS" panose="020B0603020202020204" pitchFamily="34" charset="0"/>
              </a:rPr>
              <a:t>15:</a:t>
            </a:r>
          </a:p>
          <a:p>
            <a:pPr lvl="0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</a:rPr>
              <a:t>Изображение </a:t>
            </a:r>
            <a:r>
              <a:rPr lang="en-US" sz="12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: </a:t>
            </a:r>
            <a:r>
              <a:rPr lang="en-US" sz="1200" dirty="0" err="1">
                <a:solidFill>
                  <a:prstClr val="white"/>
                </a:solidFill>
                <a:latin typeface="Trebuchet MS" panose="020B0603020202020204" pitchFamily="34" charset="0"/>
              </a:rPr>
              <a:t>Wiemker</a:t>
            </a:r>
            <a:r>
              <a:rPr lang="en-US" sz="1200" dirty="0">
                <a:solidFill>
                  <a:prstClr val="white"/>
                </a:solidFill>
                <a:latin typeface="Trebuchet MS" panose="020B0603020202020204" pitchFamily="34" charset="0"/>
              </a:rPr>
              <a:t> Markus, </a:t>
            </a:r>
            <a:r>
              <a:rPr lang="en-US" sz="1200" dirty="0" err="1">
                <a:solidFill>
                  <a:prstClr val="white"/>
                </a:solidFill>
                <a:latin typeface="Trebuchet MS" panose="020B0603020202020204" pitchFamily="34" charset="0"/>
              </a:rPr>
              <a:t>Elumir</a:t>
            </a:r>
            <a:r>
              <a:rPr lang="en-US" sz="1200" dirty="0">
                <a:solidFill>
                  <a:prstClr val="white"/>
                </a:solidFill>
                <a:latin typeface="Trebuchet MS" panose="020B0603020202020204" pitchFamily="34" charset="0"/>
              </a:rPr>
              <a:t> Errol, Clare Adam (2015), „Escape Room Games: Can you transform an unpleasant situation into a pleasant one?”. White Paper: </a:t>
            </a:r>
            <a:r>
              <a:rPr lang="en-US" sz="1200" dirty="0">
                <a:solidFill>
                  <a:prstClr val="white"/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https://thecodex.ca/wp-content/uploads/2016/08/00511Wiemker-et-al-Paper-Escape-Room-Games.pdf</a:t>
            </a:r>
            <a:r>
              <a:rPr lang="en-US" sz="1200" dirty="0">
                <a:solidFill>
                  <a:prstClr val="white"/>
                </a:solidFill>
                <a:latin typeface="Trebuchet MS" panose="020B0603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sz="12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bg-BG" sz="1600" b="1" dirty="0" smtClean="0">
                <a:solidFill>
                  <a:srgbClr val="4A2E87"/>
                </a:solidFill>
                <a:latin typeface="Trebuchet MS" panose="020B0603020202020204" pitchFamily="34" charset="0"/>
              </a:rPr>
              <a:t>Слайд</a:t>
            </a:r>
            <a:r>
              <a:rPr lang="fr-BE" sz="1600" b="1" dirty="0" smtClean="0">
                <a:solidFill>
                  <a:srgbClr val="4A2E87"/>
                </a:solidFill>
                <a:latin typeface="Trebuchet MS" panose="020B0603020202020204" pitchFamily="34" charset="0"/>
              </a:rPr>
              <a:t> </a:t>
            </a:r>
            <a:r>
              <a:rPr lang="fr-BE" sz="1600" b="1" dirty="0">
                <a:solidFill>
                  <a:srgbClr val="4A2E87"/>
                </a:solidFill>
                <a:latin typeface="Trebuchet MS" panose="020B0603020202020204" pitchFamily="34" charset="0"/>
              </a:rPr>
              <a:t>16:</a:t>
            </a:r>
          </a:p>
          <a:p>
            <a:pPr lvl="0"/>
            <a:r>
              <a:rPr lang="bg-BG" sz="12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Изображение</a:t>
            </a:r>
            <a:r>
              <a:rPr lang="en-US" sz="12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: </a:t>
            </a:r>
            <a:r>
              <a:rPr lang="en-US" sz="1200" dirty="0" err="1">
                <a:solidFill>
                  <a:schemeClr val="bg1"/>
                </a:solidFill>
                <a:latin typeface="Trebuchet MS" panose="020B0603020202020204" pitchFamily="34" charset="0"/>
              </a:rPr>
              <a:t>Wiemker</a:t>
            </a:r>
            <a:r>
              <a:rPr lang="en-US" sz="1200" dirty="0">
                <a:solidFill>
                  <a:schemeClr val="bg1"/>
                </a:solidFill>
                <a:latin typeface="Trebuchet MS" panose="020B0603020202020204" pitchFamily="34" charset="0"/>
              </a:rPr>
              <a:t> Markus, </a:t>
            </a:r>
            <a:r>
              <a:rPr lang="en-US" sz="1200" dirty="0" err="1">
                <a:solidFill>
                  <a:schemeClr val="bg1"/>
                </a:solidFill>
                <a:latin typeface="Trebuchet MS" panose="020B0603020202020204" pitchFamily="34" charset="0"/>
              </a:rPr>
              <a:t>Elumir</a:t>
            </a:r>
            <a:r>
              <a:rPr lang="en-US" sz="1200" dirty="0">
                <a:solidFill>
                  <a:schemeClr val="bg1"/>
                </a:solidFill>
                <a:latin typeface="Trebuchet MS" panose="020B0603020202020204" pitchFamily="34" charset="0"/>
              </a:rPr>
              <a:t> Errol, Clare Adam (2015), „Escape Room Games: Can you transform an unpleasant situation into a pleasant one?”. White Paper: </a:t>
            </a:r>
            <a:r>
              <a:rPr lang="en-US" sz="1200" dirty="0">
                <a:solidFill>
                  <a:schemeClr val="bg1"/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https://thecodex.ca/wp-content/uploads/2016/08/00511Wiemker-et-al-Paper-Escape-Room-Games.pdf</a:t>
            </a:r>
            <a:r>
              <a:rPr lang="en-US" sz="120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sz="12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EA11AC-65A6-4789-8E9C-E38683E709E4}"/>
              </a:ext>
            </a:extLst>
          </p:cNvPr>
          <p:cNvSpPr txBox="1"/>
          <p:nvPr/>
        </p:nvSpPr>
        <p:spPr>
          <a:xfrm>
            <a:off x="5120294" y="6242405"/>
            <a:ext cx="5303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224F9F"/>
                </a:solidFill>
                <a:latin typeface="Trebuchet MS" panose="020B0603020202020204" pitchFamily="34" charset="0"/>
              </a:rPr>
              <a:t>Подкрепата на Европейската комисия за производството на тази публикация не представлява одобрение на съдържанието, което отразява само възгледите на авторите и Комисията не може да носи отговорност за каквото и да е използване на информацията, съдържаща се в нея</a:t>
            </a:r>
            <a:r>
              <a:rPr lang="en-US" sz="900" dirty="0" smtClean="0">
                <a:solidFill>
                  <a:srgbClr val="224F9F"/>
                </a:solidFill>
                <a:latin typeface="Trebuchet MS" panose="020B0603020202020204" pitchFamily="34" charset="0"/>
              </a:rPr>
              <a:t>.</a:t>
            </a:r>
            <a:endParaRPr lang="fr-FR" sz="900" dirty="0">
              <a:solidFill>
                <a:srgbClr val="224F9F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0396B8-6FD8-4EA0-BE8C-C724EF776E22}"/>
              </a:ext>
            </a:extLst>
          </p:cNvPr>
          <p:cNvSpPr txBox="1"/>
          <p:nvPr/>
        </p:nvSpPr>
        <p:spPr>
          <a:xfrm flipH="1">
            <a:off x="10424088" y="6298985"/>
            <a:ext cx="623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УРОЦИ</a:t>
            </a:r>
            <a:r>
              <a:rPr lang="fr-FR" sz="2000" b="1" dirty="0" smtClean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fr-FR" sz="2000" b="1" dirty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13-15</a:t>
            </a:r>
          </a:p>
        </p:txBody>
      </p:sp>
    </p:spTree>
    <p:extLst>
      <p:ext uri="{BB962C8B-B14F-4D97-AF65-F5344CB8AC3E}">
        <p14:creationId xmlns:p14="http://schemas.microsoft.com/office/powerpoint/2010/main" val="34357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01"/>
                            </p:stCondLst>
                            <p:childTnLst>
                              <p:par>
                                <p:cTn id="8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E21475-83C3-4AD3-93FC-4E0D17D8EB0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0CB1A28-2CB7-4A7B-8D3B-8C1ED9607D7C}"/>
              </a:ext>
            </a:extLst>
          </p:cNvPr>
          <p:cNvSpPr/>
          <p:nvPr/>
        </p:nvSpPr>
        <p:spPr>
          <a:xfrm>
            <a:off x="4172756" y="298138"/>
            <a:ext cx="3846488" cy="6239822"/>
          </a:xfrm>
          <a:prstGeom prst="roundRect">
            <a:avLst/>
          </a:prstGeom>
          <a:gradFill>
            <a:gsLst>
              <a:gs pos="0">
                <a:srgbClr val="224F9F"/>
              </a:gs>
              <a:gs pos="100000">
                <a:srgbClr val="4A2E87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E640271B-86C3-40E9-94D2-00395150A980}"/>
              </a:ext>
            </a:extLst>
          </p:cNvPr>
          <p:cNvSpPr/>
          <p:nvPr/>
        </p:nvSpPr>
        <p:spPr>
          <a:xfrm>
            <a:off x="4610637" y="805316"/>
            <a:ext cx="2949262" cy="68258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1373F453-A038-49F5-A198-AB8DC15FB6A3}"/>
              </a:ext>
            </a:extLst>
          </p:cNvPr>
          <p:cNvSpPr/>
          <p:nvPr/>
        </p:nvSpPr>
        <p:spPr>
          <a:xfrm>
            <a:off x="5693536" y="1977293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9C44B4F3-D0AB-4E24-BFEF-F4627C866B50}"/>
              </a:ext>
            </a:extLst>
          </p:cNvPr>
          <p:cNvSpPr/>
          <p:nvPr/>
        </p:nvSpPr>
        <p:spPr>
          <a:xfrm>
            <a:off x="5712318" y="2796639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5</a:t>
            </a:r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1DDCED9B-C99E-43F7-9C69-B8A7A9C2FDAB}"/>
              </a:ext>
            </a:extLst>
          </p:cNvPr>
          <p:cNvSpPr/>
          <p:nvPr/>
        </p:nvSpPr>
        <p:spPr>
          <a:xfrm>
            <a:off x="5725733" y="3645109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8</a:t>
            </a:r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2BD76C97-914E-4190-869A-2D6DCA6C0867}"/>
              </a:ext>
            </a:extLst>
          </p:cNvPr>
          <p:cNvSpPr/>
          <p:nvPr/>
        </p:nvSpPr>
        <p:spPr>
          <a:xfrm>
            <a:off x="5725733" y="4493579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0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F2775716-C0E4-4DDF-A800-BECFD088479B}"/>
              </a:ext>
            </a:extLst>
          </p:cNvPr>
          <p:cNvSpPr/>
          <p:nvPr/>
        </p:nvSpPr>
        <p:spPr>
          <a:xfrm>
            <a:off x="4615467" y="1970851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63" name="Rectangle : coins arrondis 62">
            <a:extLst>
              <a:ext uri="{FF2B5EF4-FFF2-40B4-BE49-F238E27FC236}">
                <a16:creationId xmlns:a16="http://schemas.microsoft.com/office/drawing/2014/main" id="{30D4F9B0-BCF4-4682-9992-843169D7B34A}"/>
              </a:ext>
            </a:extLst>
          </p:cNvPr>
          <p:cNvSpPr/>
          <p:nvPr/>
        </p:nvSpPr>
        <p:spPr>
          <a:xfrm>
            <a:off x="4615467" y="2807980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274F68F2-D130-468E-873B-E0C2F18AB7AA}"/>
              </a:ext>
            </a:extLst>
          </p:cNvPr>
          <p:cNvSpPr/>
          <p:nvPr/>
        </p:nvSpPr>
        <p:spPr>
          <a:xfrm>
            <a:off x="4628882" y="3645109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7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E14AD9EB-B3A5-406D-8753-3BD505FFF192}"/>
              </a:ext>
            </a:extLst>
          </p:cNvPr>
          <p:cNvSpPr/>
          <p:nvPr/>
        </p:nvSpPr>
        <p:spPr>
          <a:xfrm>
            <a:off x="6800045" y="1977293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66" name="Rectangle : coins arrondis 65">
            <a:extLst>
              <a:ext uri="{FF2B5EF4-FFF2-40B4-BE49-F238E27FC236}">
                <a16:creationId xmlns:a16="http://schemas.microsoft.com/office/drawing/2014/main" id="{5289795B-E714-4E3B-8F96-D5F98AB04900}"/>
              </a:ext>
            </a:extLst>
          </p:cNvPr>
          <p:cNvSpPr/>
          <p:nvPr/>
        </p:nvSpPr>
        <p:spPr>
          <a:xfrm>
            <a:off x="6800045" y="2814422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</a:t>
            </a: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3CF81CA9-CDFF-4E4A-B7B0-764049BBAF86}"/>
              </a:ext>
            </a:extLst>
          </p:cNvPr>
          <p:cNvSpPr/>
          <p:nvPr/>
        </p:nvSpPr>
        <p:spPr>
          <a:xfrm>
            <a:off x="6800045" y="3651551"/>
            <a:ext cx="759854" cy="6825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9</a:t>
            </a:r>
          </a:p>
        </p:txBody>
      </p:sp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ADCF9883-5569-497D-811F-8E8144C56954}"/>
              </a:ext>
            </a:extLst>
          </p:cNvPr>
          <p:cNvSpPr/>
          <p:nvPr/>
        </p:nvSpPr>
        <p:spPr>
          <a:xfrm>
            <a:off x="4628882" y="5636432"/>
            <a:ext cx="2949262" cy="4162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ln w="0">
                  <a:noFill/>
                </a:ln>
                <a:gradFill>
                  <a:gsLst>
                    <a:gs pos="0">
                      <a:srgbClr val="EEAE72"/>
                    </a:gs>
                    <a:gs pos="100000">
                      <a:srgbClr val="FF6C7A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339093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28E990-3B79-4408-8618-32DD686AB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999" y="1531120"/>
            <a:ext cx="3726873" cy="4715283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ru-RU" sz="200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През 2015 г. Джак Никълсън написа научната статия: Надникване зад заключената врата: Проучване на съоръженията за ескейп помещения. Той описа три основни последователности от пъзели на Ескейп игри</a:t>
            </a:r>
            <a:r>
              <a:rPr lang="en-US" sz="2000" dirty="0" smtClean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.</a:t>
            </a:r>
            <a:endParaRPr lang="fr-FR" sz="32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05706A9-652F-4BA8-92F7-C87F2878C0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flipH="1">
            <a:off x="6096000" y="2791982"/>
            <a:ext cx="52578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Линеен път</a:t>
            </a:r>
            <a:endParaRPr lang="fr-FR" sz="2800" dirty="0">
              <a:ln w="0">
                <a:noFill/>
              </a:ln>
              <a:gradFill>
                <a:gsLst>
                  <a:gs pos="0">
                    <a:srgbClr val="4A2E87"/>
                  </a:gs>
                  <a:gs pos="100000">
                    <a:srgbClr val="224F9F"/>
                  </a:gs>
                </a:gsLst>
                <a:lin ang="0" scaled="0"/>
              </a:gradFill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5" name="Rectangle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5B2ACC9-880F-4F14-B674-8760B128290A}"/>
              </a:ext>
            </a:extLst>
          </p:cNvPr>
          <p:cNvSpPr/>
          <p:nvPr/>
        </p:nvSpPr>
        <p:spPr>
          <a:xfrm>
            <a:off x="10340622" y="6333308"/>
            <a:ext cx="1557867" cy="428736"/>
          </a:xfrm>
          <a:prstGeom prst="rect">
            <a:avLst/>
          </a:prstGeom>
          <a:gradFill flip="none" rotWithShape="1">
            <a:gsLst>
              <a:gs pos="0">
                <a:srgbClr val="4A2E87"/>
              </a:gs>
              <a:gs pos="100000">
                <a:srgbClr val="224F9F"/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СЛЕДВАЩ</a:t>
            </a:r>
            <a:endParaRPr lang="fr-FR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355F6E66-D79F-4AED-A7A0-34DE53C100B5}"/>
              </a:ext>
            </a:extLst>
          </p:cNvPr>
          <p:cNvSpPr txBox="1">
            <a:spLocks/>
          </p:cNvSpPr>
          <p:nvPr/>
        </p:nvSpPr>
        <p:spPr>
          <a:xfrm flipH="1">
            <a:off x="6096000" y="3692149"/>
            <a:ext cx="52578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800" dirty="0" smtClean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Отворен път</a:t>
            </a:r>
            <a:endParaRPr lang="fr-FR" sz="2800" dirty="0">
              <a:ln w="0">
                <a:noFill/>
              </a:ln>
              <a:gradFill>
                <a:gsLst>
                  <a:gs pos="0">
                    <a:srgbClr val="4A2E87"/>
                  </a:gs>
                  <a:gs pos="100000">
                    <a:srgbClr val="224F9F"/>
                  </a:gs>
                </a:gsLst>
                <a:lin ang="0" scaled="0"/>
              </a:gradFill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8FDA74DE-037A-4984-B6C6-610A1A2C60E3}"/>
              </a:ext>
            </a:extLst>
          </p:cNvPr>
          <p:cNvSpPr txBox="1">
            <a:spLocks/>
          </p:cNvSpPr>
          <p:nvPr/>
        </p:nvSpPr>
        <p:spPr>
          <a:xfrm flipH="1">
            <a:off x="6096000" y="4592316"/>
            <a:ext cx="52578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800" dirty="0" smtClean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Многолинеен път</a:t>
            </a:r>
            <a:endParaRPr lang="fr-FR" sz="2800" dirty="0">
              <a:ln w="0">
                <a:noFill/>
              </a:ln>
              <a:gradFill>
                <a:gsLst>
                  <a:gs pos="0">
                    <a:srgbClr val="4A2E87"/>
                  </a:gs>
                  <a:gs pos="100000">
                    <a:srgbClr val="224F9F"/>
                  </a:gs>
                </a:gsLst>
                <a:lin ang="0" scaled="0"/>
              </a:gradFill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0F41DBEA-EEED-4E7B-8F92-2577A45B504C}"/>
              </a:ext>
            </a:extLst>
          </p:cNvPr>
          <p:cNvSpPr txBox="1">
            <a:spLocks/>
          </p:cNvSpPr>
          <p:nvPr/>
        </p:nvSpPr>
        <p:spPr>
          <a:xfrm flipH="1">
            <a:off x="838200" y="67644"/>
            <a:ext cx="10515600" cy="192052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6600" dirty="0" smtClean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Пътна структура на пъзелите</a:t>
            </a:r>
            <a:endParaRPr lang="fr-FR" sz="6600" dirty="0">
              <a:ln w="0">
                <a:noFill/>
              </a:ln>
              <a:gradFill>
                <a:gsLst>
                  <a:gs pos="0">
                    <a:srgbClr val="4A2E87"/>
                  </a:gs>
                  <a:gs pos="100000">
                    <a:srgbClr val="224F9F"/>
                  </a:gs>
                </a:gsLst>
                <a:lin ang="0" scaled="0"/>
              </a:gradFill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49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301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51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352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10" grpId="0"/>
      <p:bldP spid="11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28E990-3B79-4408-8618-32DD686AB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8922"/>
            <a:ext cx="4330699" cy="400607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ru-RU" sz="200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Организацията на пъзелите следва линия, последователност, всяка идва след друга.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sz="2000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Разрешаването на първия пъзел води до втория, втория до третия и така нататък до последния пъзел, който отключва стаята.</a:t>
            </a:r>
            <a:endParaRPr lang="fr-FR" sz="32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05706A9-652F-4BA8-92F7-C87F2878C0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flipH="1">
            <a:off x="838200" y="524692"/>
            <a:ext cx="1051560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6600" dirty="0" smtClean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Линеен път</a:t>
            </a:r>
            <a:endParaRPr lang="fr-FR" sz="6600" dirty="0">
              <a:ln w="0">
                <a:noFill/>
              </a:ln>
              <a:gradFill>
                <a:gsLst>
                  <a:gs pos="0">
                    <a:srgbClr val="4A2E87"/>
                  </a:gs>
                  <a:gs pos="100000">
                    <a:srgbClr val="224F9F"/>
                  </a:gs>
                </a:gsLst>
                <a:lin ang="0" scaled="0"/>
              </a:gradFill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5" name="Rectangle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5B2ACC9-880F-4F14-B674-8760B128290A}"/>
              </a:ext>
            </a:extLst>
          </p:cNvPr>
          <p:cNvSpPr/>
          <p:nvPr/>
        </p:nvSpPr>
        <p:spPr>
          <a:xfrm>
            <a:off x="10340622" y="6333308"/>
            <a:ext cx="1557867" cy="428736"/>
          </a:xfrm>
          <a:prstGeom prst="rect">
            <a:avLst/>
          </a:prstGeom>
          <a:gradFill flip="none" rotWithShape="1">
            <a:gsLst>
              <a:gs pos="0">
                <a:srgbClr val="4A2E87"/>
              </a:gs>
              <a:gs pos="100000">
                <a:srgbClr val="224F9F"/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СЛЕДВАЩ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A0DF448-7DC4-41C3-8C17-05B0B07EDA01}"/>
              </a:ext>
            </a:extLst>
          </p:cNvPr>
          <p:cNvSpPr txBox="1"/>
          <p:nvPr/>
        </p:nvSpPr>
        <p:spPr>
          <a:xfrm>
            <a:off x="5145258" y="6416871"/>
            <a:ext cx="19014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100" dirty="0">
                <a:solidFill>
                  <a:srgbClr val="4A2E87"/>
                </a:solidFill>
              </a:rPr>
              <a:t>АКО 3</a:t>
            </a:r>
            <a:r>
              <a:rPr lang="fr-FR" sz="1100" dirty="0">
                <a:solidFill>
                  <a:srgbClr val="4A2E87"/>
                </a:solidFill>
              </a:rPr>
              <a:t>N + 2 = 62, </a:t>
            </a:r>
            <a:r>
              <a:rPr lang="bg-BG" sz="1100" dirty="0">
                <a:solidFill>
                  <a:srgbClr val="4A2E87"/>
                </a:solidFill>
              </a:rPr>
              <a:t>КОЛКО Е </a:t>
            </a:r>
            <a:r>
              <a:rPr lang="fr-FR" sz="1100" dirty="0">
                <a:solidFill>
                  <a:srgbClr val="4A2E87"/>
                </a:solidFill>
              </a:rPr>
              <a:t>N?</a:t>
            </a:r>
            <a:endParaRPr lang="fr-FR" sz="1100" dirty="0">
              <a:solidFill>
                <a:srgbClr val="4A2E87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02B8278-443E-42CB-87B3-D567D5A2E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2776342"/>
            <a:ext cx="5257799" cy="1871237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F999CC3-51F4-45A2-8526-27FB72A0BC12}"/>
              </a:ext>
            </a:extLst>
          </p:cNvPr>
          <p:cNvSpPr txBox="1"/>
          <p:nvPr/>
        </p:nvSpPr>
        <p:spPr>
          <a:xfrm>
            <a:off x="6095999" y="4726601"/>
            <a:ext cx="2454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Източник</a:t>
            </a:r>
            <a:r>
              <a:rPr lang="fr-FR" sz="12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: </a:t>
            </a:r>
            <a:r>
              <a:rPr lang="fr-FR" sz="1200" dirty="0" err="1">
                <a:solidFill>
                  <a:schemeClr val="bg1"/>
                </a:solidFill>
                <a:latin typeface="Trebuchet MS" panose="020B0603020202020204" pitchFamily="34" charset="0"/>
              </a:rPr>
              <a:t>Wiemker</a:t>
            </a:r>
            <a:r>
              <a:rPr lang="fr-FR" sz="1200" dirty="0">
                <a:solidFill>
                  <a:schemeClr val="bg1"/>
                </a:solidFill>
                <a:latin typeface="Trebuchet MS" panose="020B0603020202020204" pitchFamily="34" charset="0"/>
              </a:rPr>
              <a:t> et al. (2015)</a:t>
            </a:r>
          </a:p>
        </p:txBody>
      </p:sp>
    </p:spTree>
    <p:extLst>
      <p:ext uri="{BB962C8B-B14F-4D97-AF65-F5344CB8AC3E}">
        <p14:creationId xmlns:p14="http://schemas.microsoft.com/office/powerpoint/2010/main" val="394058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01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1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801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301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5706A9-652F-4BA8-92F7-C87F2878C0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flipH="1">
            <a:off x="838200" y="524692"/>
            <a:ext cx="1051560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6600" dirty="0" smtClean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Линеен път</a:t>
            </a:r>
            <a:endParaRPr lang="fr-FR" sz="6600" dirty="0">
              <a:ln w="0">
                <a:noFill/>
              </a:ln>
              <a:gradFill>
                <a:gsLst>
                  <a:gs pos="0">
                    <a:srgbClr val="4A2E87"/>
                  </a:gs>
                  <a:gs pos="100000">
                    <a:srgbClr val="224F9F"/>
                  </a:gs>
                </a:gsLst>
                <a:lin ang="0" scaled="0"/>
              </a:gradFill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5" name="Rectangle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AC4EDA8-5C22-4BE8-AAEA-C9BDA9B7628B}"/>
              </a:ext>
            </a:extLst>
          </p:cNvPr>
          <p:cNvSpPr/>
          <p:nvPr/>
        </p:nvSpPr>
        <p:spPr>
          <a:xfrm>
            <a:off x="10340622" y="6333308"/>
            <a:ext cx="1557867" cy="428736"/>
          </a:xfrm>
          <a:prstGeom prst="rect">
            <a:avLst/>
          </a:prstGeom>
          <a:gradFill flip="none" rotWithShape="1">
            <a:gsLst>
              <a:gs pos="0">
                <a:srgbClr val="4A2E87"/>
              </a:gs>
              <a:gs pos="100000">
                <a:srgbClr val="224F9F"/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СЛЕДВАЩ</a:t>
            </a:r>
            <a:endParaRPr lang="fr-FR" dirty="0"/>
          </a:p>
        </p:txBody>
      </p:sp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B22E8E16-4057-404D-AB86-F942CDAFC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991345"/>
              </p:ext>
            </p:extLst>
          </p:nvPr>
        </p:nvGraphicFramePr>
        <p:xfrm>
          <a:off x="1193800" y="1964266"/>
          <a:ext cx="9728200" cy="36110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4100">
                  <a:extLst>
                    <a:ext uri="{9D8B030D-6E8A-4147-A177-3AD203B41FA5}">
                      <a16:colId xmlns:a16="http://schemas.microsoft.com/office/drawing/2014/main" val="1492721704"/>
                    </a:ext>
                  </a:extLst>
                </a:gridCol>
                <a:gridCol w="4864100">
                  <a:extLst>
                    <a:ext uri="{9D8B030D-6E8A-4147-A177-3AD203B41FA5}">
                      <a16:colId xmlns:a16="http://schemas.microsoft.com/office/drawing/2014/main" val="1418142529"/>
                    </a:ext>
                  </a:extLst>
                </a:gridCol>
              </a:tblGrid>
              <a:tr h="683596">
                <a:tc>
                  <a:txBody>
                    <a:bodyPr/>
                    <a:lstStyle/>
                    <a:p>
                      <a:pPr algn="ctr"/>
                      <a:r>
                        <a:rPr lang="bg-BG" sz="3200" dirty="0" smtClean="0">
                          <a:gradFill>
                            <a:gsLst>
                              <a:gs pos="0">
                                <a:srgbClr val="4A2E87"/>
                              </a:gs>
                              <a:gs pos="100000">
                                <a:srgbClr val="224F9F"/>
                              </a:gs>
                            </a:gsLst>
                            <a:lin ang="0" scaled="0"/>
                          </a:gradFill>
                          <a:latin typeface="Trebuchet MS" panose="020B0603020202020204" pitchFamily="34" charset="0"/>
                        </a:rPr>
                        <a:t>ПЛЮСОВЕ</a:t>
                      </a:r>
                      <a:endParaRPr lang="fr-FR" sz="3200" dirty="0">
                        <a:gradFill>
                          <a:gsLst>
                            <a:gs pos="0">
                              <a:srgbClr val="4A2E87"/>
                            </a:gs>
                            <a:gs pos="100000">
                              <a:srgbClr val="224F9F"/>
                            </a:gs>
                          </a:gsLst>
                          <a:lin ang="0" scaled="0"/>
                        </a:gra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bg-BG" sz="3200" kern="1200" dirty="0" smtClean="0">
                          <a:gradFill>
                            <a:gsLst>
                              <a:gs pos="0">
                                <a:srgbClr val="4A2E87"/>
                              </a:gs>
                              <a:gs pos="100000">
                                <a:srgbClr val="224F9F"/>
                              </a:gs>
                            </a:gsLst>
                            <a:lin ang="0" scaled="0"/>
                          </a:gra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МИНУСИ</a:t>
                      </a:r>
                      <a:endParaRPr lang="fr-FR" sz="3200" kern="1200" dirty="0">
                        <a:gradFill>
                          <a:gsLst>
                            <a:gs pos="0">
                              <a:srgbClr val="4A2E87"/>
                            </a:gs>
                            <a:gs pos="100000">
                              <a:srgbClr val="224F9F"/>
                            </a:gs>
                          </a:gsLst>
                          <a:lin ang="0" scaled="0"/>
                        </a:gra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75404"/>
                  </a:ext>
                </a:extLst>
              </a:tr>
              <a:tr h="29274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Лесен за проектиране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20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Лесно за игра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20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Ясна структура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20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Логично</a:t>
                      </a:r>
                      <a:endParaRPr lang="fr-FR" sz="20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Не е адаптиран за големи отбори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20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Не насърчава сътрудничеството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20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Намалява чувството за постижение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20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Възможност да се забиете в един пъзел</a:t>
                      </a:r>
                      <a:endParaRPr lang="fr-FR" sz="20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1737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26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697CCDC-BBFD-43D0-BCF6-9558B57D209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276"/>
          <a:stretch/>
        </p:blipFill>
        <p:spPr>
          <a:xfrm>
            <a:off x="905256" y="2176977"/>
            <a:ext cx="5190744" cy="2504045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0B35C1A7-43C1-41E3-B70D-D307E52A47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 flipH="1">
            <a:off x="838200" y="524692"/>
            <a:ext cx="1051560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6600" dirty="0" smtClean="0">
                <a:ln w="0">
                  <a:noFill/>
                </a:ln>
                <a:gradFill>
                  <a:gsLst>
                    <a:gs pos="0">
                      <a:srgbClr val="4A2E87"/>
                    </a:gs>
                    <a:gs pos="100000">
                      <a:srgbClr val="224F9F"/>
                    </a:gs>
                  </a:gsLst>
                  <a:lin ang="0" scaled="0"/>
                </a:gra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Отворен път</a:t>
            </a:r>
            <a:endParaRPr lang="fr-FR" sz="6600" dirty="0">
              <a:ln w="0">
                <a:noFill/>
              </a:ln>
              <a:gradFill>
                <a:gsLst>
                  <a:gs pos="0">
                    <a:srgbClr val="4A2E87"/>
                  </a:gs>
                  <a:gs pos="100000">
                    <a:srgbClr val="224F9F"/>
                  </a:gs>
                </a:gsLst>
                <a:lin ang="0" scaled="0"/>
              </a:gradFill>
              <a:effectLst>
                <a:outerShdw blurRad="38100" dist="12700" dir="2700000" algn="t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832F713-F674-4345-9EE2-D59AC39BAB0B}"/>
              </a:ext>
            </a:extLst>
          </p:cNvPr>
          <p:cNvSpPr/>
          <p:nvPr/>
        </p:nvSpPr>
        <p:spPr>
          <a:xfrm>
            <a:off x="10340622" y="6333308"/>
            <a:ext cx="1557867" cy="428736"/>
          </a:xfrm>
          <a:prstGeom prst="rect">
            <a:avLst/>
          </a:prstGeom>
          <a:gradFill flip="none" rotWithShape="1">
            <a:gsLst>
              <a:gs pos="0">
                <a:srgbClr val="4A2E87"/>
              </a:gs>
              <a:gs pos="100000">
                <a:srgbClr val="224F9F"/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СЛЕДВАЩ</a:t>
            </a:r>
            <a:endParaRPr lang="fr-FR" dirty="0"/>
          </a:p>
        </p:txBody>
      </p: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7472AEAE-BF9B-4024-BB28-A5EB94C8C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261571"/>
              </p:ext>
            </p:extLst>
          </p:nvPr>
        </p:nvGraphicFramePr>
        <p:xfrm>
          <a:off x="6496050" y="2176976"/>
          <a:ext cx="4623505" cy="27662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920">
                  <a:extLst>
                    <a:ext uri="{9D8B030D-6E8A-4147-A177-3AD203B41FA5}">
                      <a16:colId xmlns:a16="http://schemas.microsoft.com/office/drawing/2014/main" val="1278072324"/>
                    </a:ext>
                  </a:extLst>
                </a:gridCol>
                <a:gridCol w="2310585">
                  <a:extLst>
                    <a:ext uri="{9D8B030D-6E8A-4147-A177-3AD203B41FA5}">
                      <a16:colId xmlns:a16="http://schemas.microsoft.com/office/drawing/2014/main" val="2620428569"/>
                    </a:ext>
                  </a:extLst>
                </a:gridCol>
              </a:tblGrid>
              <a:tr h="754526"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>
                          <a:gradFill>
                            <a:gsLst>
                              <a:gs pos="0">
                                <a:srgbClr val="4A2E87"/>
                              </a:gs>
                              <a:gs pos="100000">
                                <a:srgbClr val="224F9F"/>
                              </a:gs>
                            </a:gsLst>
                            <a:lin ang="0" scaled="0"/>
                          </a:gradFill>
                          <a:latin typeface="Trebuchet MS" panose="020B0603020202020204" pitchFamily="34" charset="0"/>
                        </a:rPr>
                        <a:t>ПЛЮСОВЕ</a:t>
                      </a:r>
                      <a:endParaRPr lang="fr-FR" sz="2400" dirty="0">
                        <a:gradFill>
                          <a:gsLst>
                            <a:gs pos="0">
                              <a:srgbClr val="4A2E87"/>
                            </a:gs>
                            <a:gs pos="100000">
                              <a:srgbClr val="224F9F"/>
                            </a:gs>
                          </a:gsLst>
                          <a:lin ang="0" scaled="0"/>
                        </a:gra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bg-BG" sz="2400" kern="1200" dirty="0" smtClean="0">
                          <a:gradFill>
                            <a:gsLst>
                              <a:gs pos="0">
                                <a:srgbClr val="4A2E87"/>
                              </a:gs>
                              <a:gs pos="100000">
                                <a:srgbClr val="224F9F"/>
                              </a:gs>
                            </a:gsLst>
                            <a:lin ang="0" scaled="0"/>
                          </a:gra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МИНУСИ</a:t>
                      </a:r>
                      <a:endParaRPr lang="fr-FR" sz="2400" kern="1200" dirty="0">
                        <a:gradFill>
                          <a:gsLst>
                            <a:gs pos="0">
                              <a:srgbClr val="4A2E87"/>
                            </a:gs>
                            <a:gs pos="100000">
                              <a:srgbClr val="224F9F"/>
                            </a:gs>
                          </a:gsLst>
                          <a:lin ang="0" scaled="0"/>
                        </a:gra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5056167"/>
                  </a:ext>
                </a:extLst>
              </a:tr>
              <a:tr h="17495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Адаптиран към образователни ескейп стаи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Насърчава сътрудничеството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Ниски шансове да останете заседнали</a:t>
                      </a:r>
                      <a:endParaRPr lang="fr-FR" sz="14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Няма ясни входни точки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Няма видима логика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Може да бъде твърде лесно за опитни играчи</a:t>
                      </a:r>
                      <a:endParaRPr lang="fr-FR" sz="14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7807886"/>
                  </a:ext>
                </a:extLst>
              </a:tr>
            </a:tbl>
          </a:graphicData>
        </a:graphic>
      </p:graphicFrame>
      <p:pic>
        <p:nvPicPr>
          <p:cNvPr id="13" name="Espace réservé du contenu 8">
            <a:extLst>
              <a:ext uri="{FF2B5EF4-FFF2-40B4-BE49-F238E27FC236}">
                <a16:creationId xmlns:a16="http://schemas.microsoft.com/office/drawing/2014/main" id="{71782E9A-CBBF-4683-9D30-E227FF0D344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933" y="6290556"/>
            <a:ext cx="802296" cy="471488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2811E335-0279-4122-9813-5C1E9E6A239B}"/>
              </a:ext>
            </a:extLst>
          </p:cNvPr>
          <p:cNvSpPr txBox="1"/>
          <p:nvPr/>
        </p:nvSpPr>
        <p:spPr>
          <a:xfrm>
            <a:off x="4141378" y="6395495"/>
            <a:ext cx="22397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100" dirty="0">
                <a:solidFill>
                  <a:srgbClr val="4A2E87"/>
                </a:solidFill>
              </a:rPr>
              <a:t>КОЛКО </a:t>
            </a:r>
            <a:r>
              <a:rPr lang="bg-BG" sz="1100" dirty="0" smtClean="0">
                <a:solidFill>
                  <a:srgbClr val="4A2E87"/>
                </a:solidFill>
              </a:rPr>
              <a:t>ТРИЪГЪЛНИЦИ </a:t>
            </a:r>
            <a:r>
              <a:rPr lang="bg-BG" sz="1100" dirty="0">
                <a:solidFill>
                  <a:srgbClr val="4A2E87"/>
                </a:solidFill>
              </a:rPr>
              <a:t>ВИЖДАТЕ?</a:t>
            </a:r>
            <a:endParaRPr lang="fr-FR" sz="1100" dirty="0">
              <a:solidFill>
                <a:srgbClr val="4A2E87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E74BA45-7E2F-4B87-9084-8435CD94CD95}"/>
              </a:ext>
            </a:extLst>
          </p:cNvPr>
          <p:cNvSpPr txBox="1"/>
          <p:nvPr/>
        </p:nvSpPr>
        <p:spPr>
          <a:xfrm>
            <a:off x="838200" y="4794335"/>
            <a:ext cx="2454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2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Източник</a:t>
            </a:r>
            <a:r>
              <a:rPr lang="fr-FR" sz="12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: </a:t>
            </a:r>
            <a:r>
              <a:rPr lang="fr-FR" sz="1200" dirty="0" err="1">
                <a:solidFill>
                  <a:schemeClr val="bg1"/>
                </a:solidFill>
                <a:latin typeface="Trebuchet MS" panose="020B0603020202020204" pitchFamily="34" charset="0"/>
              </a:rPr>
              <a:t>Wiemker</a:t>
            </a:r>
            <a:r>
              <a:rPr lang="fr-FR" sz="1200" dirty="0">
                <a:solidFill>
                  <a:schemeClr val="bg1"/>
                </a:solidFill>
                <a:latin typeface="Trebuchet MS" panose="020B0603020202020204" pitchFamily="34" charset="0"/>
              </a:rPr>
              <a:t> et al. (2015)</a:t>
            </a:r>
          </a:p>
        </p:txBody>
      </p:sp>
    </p:spTree>
    <p:extLst>
      <p:ext uri="{BB962C8B-B14F-4D97-AF65-F5344CB8AC3E}">
        <p14:creationId xmlns:p14="http://schemas.microsoft.com/office/powerpoint/2010/main" val="216471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01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1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01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85A0565-3B70-403B-A6A8-49928B9FE327}"/>
              </a:ext>
            </a:extLst>
          </p:cNvPr>
          <p:cNvSpPr/>
          <p:nvPr/>
        </p:nvSpPr>
        <p:spPr>
          <a:xfrm>
            <a:off x="4329403" y="1773936"/>
            <a:ext cx="3545633" cy="3639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hlinkClick r:id="rId3" action="ppaction://hlinksldjump"/>
            <a:extLst>
              <a:ext uri="{FF2B5EF4-FFF2-40B4-BE49-F238E27FC236}">
                <a16:creationId xmlns:a16="http://schemas.microsoft.com/office/drawing/2014/main" id="{CB650870-5CE6-40CB-BC91-73F28884159A}"/>
              </a:ext>
            </a:extLst>
          </p:cNvPr>
          <p:cNvSpPr/>
          <p:nvPr/>
        </p:nvSpPr>
        <p:spPr>
          <a:xfrm>
            <a:off x="5673013" y="1959429"/>
            <a:ext cx="858416" cy="727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4" action="ppaction://hlinksldjump">
              <a:snd r:embed="rId5" name="bomb.wav"/>
            </a:hlinkClick>
            <a:extLst>
              <a:ext uri="{FF2B5EF4-FFF2-40B4-BE49-F238E27FC236}">
                <a16:creationId xmlns:a16="http://schemas.microsoft.com/office/drawing/2014/main" id="{D3FBCF31-87A8-44C5-A5A2-6E5B93E4A4B4}"/>
              </a:ext>
            </a:extLst>
          </p:cNvPr>
          <p:cNvSpPr/>
          <p:nvPr/>
        </p:nvSpPr>
        <p:spPr>
          <a:xfrm>
            <a:off x="4870580" y="5413248"/>
            <a:ext cx="2332653" cy="875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6C0E0A7-7744-402E-A56C-06A9B9192358}"/>
              </a:ext>
            </a:extLst>
          </p:cNvPr>
          <p:cNvSpPr txBox="1"/>
          <p:nvPr/>
        </p:nvSpPr>
        <p:spPr>
          <a:xfrm>
            <a:off x="4944082" y="6582012"/>
            <a:ext cx="2303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solidFill>
                  <a:srgbClr val="FF6C7A"/>
                </a:solidFill>
              </a:rPr>
              <a:t>DID YOU NOTICE THE CODE? NO? CLICK HERE</a:t>
            </a:r>
          </a:p>
        </p:txBody>
      </p:sp>
      <p:sp>
        <p:nvSpPr>
          <p:cNvPr id="6" name="Rectangle 5">
            <a:hlinkClick r:id="rId6" action="ppaction://hlinksldjump"/>
            <a:extLst>
              <a:ext uri="{FF2B5EF4-FFF2-40B4-BE49-F238E27FC236}">
                <a16:creationId xmlns:a16="http://schemas.microsoft.com/office/drawing/2014/main" id="{24DE44BA-5F0B-409D-B94A-07FA85B30887}"/>
              </a:ext>
            </a:extLst>
          </p:cNvPr>
          <p:cNvSpPr/>
          <p:nvPr/>
        </p:nvSpPr>
        <p:spPr>
          <a:xfrm>
            <a:off x="4944082" y="6583398"/>
            <a:ext cx="2303836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F53E2B-948E-4408-801E-1A65C59BCAC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gradFill>
            <a:gsLst>
              <a:gs pos="0">
                <a:srgbClr val="FF6C7A"/>
              </a:gs>
              <a:gs pos="100000">
                <a:srgbClr val="EEAE72"/>
              </a:gs>
            </a:gsLst>
            <a:lin ang="0" scaled="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565771-F7DD-4358-8CAA-F66C137438F0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gradFill>
            <a:gsLst>
              <a:gs pos="100000">
                <a:srgbClr val="FF6C7A"/>
              </a:gs>
              <a:gs pos="0">
                <a:srgbClr val="EEAE72"/>
              </a:gs>
            </a:gsLst>
            <a:lin ang="0" scaled="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96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885A0565-3B70-403B-A6A8-49928B9FE327}"/>
              </a:ext>
            </a:extLst>
          </p:cNvPr>
          <p:cNvSpPr/>
          <p:nvPr/>
        </p:nvSpPr>
        <p:spPr>
          <a:xfrm>
            <a:off x="4329403" y="1773936"/>
            <a:ext cx="3545633" cy="3639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Rectangle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B650870-5CE6-40CB-BC91-73F28884159A}"/>
              </a:ext>
            </a:extLst>
          </p:cNvPr>
          <p:cNvSpPr/>
          <p:nvPr/>
        </p:nvSpPr>
        <p:spPr>
          <a:xfrm>
            <a:off x="5666792" y="4497355"/>
            <a:ext cx="858416" cy="727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4" action="ppaction://hlinksldjump">
              <a:snd r:embed="rId5" name="bomb.wav"/>
            </a:hlinkClick>
            <a:extLst>
              <a:ext uri="{FF2B5EF4-FFF2-40B4-BE49-F238E27FC236}">
                <a16:creationId xmlns:a16="http://schemas.microsoft.com/office/drawing/2014/main" id="{D3FBCF31-87A8-44C5-A5A2-6E5B93E4A4B4}"/>
              </a:ext>
            </a:extLst>
          </p:cNvPr>
          <p:cNvSpPr/>
          <p:nvPr/>
        </p:nvSpPr>
        <p:spPr>
          <a:xfrm>
            <a:off x="4870580" y="5413248"/>
            <a:ext cx="2332653" cy="875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3637632-DD5E-4825-BD6C-93098B3033D8}"/>
              </a:ext>
            </a:extLst>
          </p:cNvPr>
          <p:cNvSpPr txBox="1"/>
          <p:nvPr/>
        </p:nvSpPr>
        <p:spPr>
          <a:xfrm>
            <a:off x="4739951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78766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sndAc>
          <p:stSnd>
            <p:snd r:embed="rId2" name="click.wav"/>
          </p:stSnd>
        </p:sndAc>
      </p:transition>
    </mc:Choice>
    <mc:Fallback xmlns="">
      <p:transition advClick="0">
        <p:sndAc>
          <p:stSnd>
            <p:snd r:embed="rId6" name="click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885A0565-3B70-403B-A6A8-49928B9FE327}"/>
              </a:ext>
            </a:extLst>
          </p:cNvPr>
          <p:cNvSpPr/>
          <p:nvPr/>
        </p:nvSpPr>
        <p:spPr>
          <a:xfrm>
            <a:off x="4329403" y="1773936"/>
            <a:ext cx="3545633" cy="3639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B650870-5CE6-40CB-BC91-73F28884159A}"/>
              </a:ext>
            </a:extLst>
          </p:cNvPr>
          <p:cNvSpPr/>
          <p:nvPr/>
        </p:nvSpPr>
        <p:spPr>
          <a:xfrm>
            <a:off x="4569235" y="1948657"/>
            <a:ext cx="858416" cy="727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4" action="ppaction://hlinksldjump">
              <a:snd r:embed="rId5" name="bomb.wav"/>
            </a:hlinkClick>
            <a:extLst>
              <a:ext uri="{FF2B5EF4-FFF2-40B4-BE49-F238E27FC236}">
                <a16:creationId xmlns:a16="http://schemas.microsoft.com/office/drawing/2014/main" id="{D3FBCF31-87A8-44C5-A5A2-6E5B93E4A4B4}"/>
              </a:ext>
            </a:extLst>
          </p:cNvPr>
          <p:cNvSpPr/>
          <p:nvPr/>
        </p:nvSpPr>
        <p:spPr>
          <a:xfrm>
            <a:off x="4870580" y="5413248"/>
            <a:ext cx="2332653" cy="875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3637632-DD5E-4825-BD6C-93098B3033D8}"/>
              </a:ext>
            </a:extLst>
          </p:cNvPr>
          <p:cNvSpPr txBox="1"/>
          <p:nvPr/>
        </p:nvSpPr>
        <p:spPr>
          <a:xfrm>
            <a:off x="4739951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5DFC0EF-0DC7-43D0-BE37-8A45A8E5933D}"/>
              </a:ext>
            </a:extLst>
          </p:cNvPr>
          <p:cNvSpPr txBox="1"/>
          <p:nvPr/>
        </p:nvSpPr>
        <p:spPr>
          <a:xfrm>
            <a:off x="5455239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12007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sndAc>
          <p:stSnd>
            <p:snd r:embed="rId2" name="click.wav"/>
          </p:stSnd>
        </p:sndAc>
      </p:transition>
    </mc:Choice>
    <mc:Fallback xmlns="">
      <p:transition advClick="0">
        <p:sndAc>
          <p:stSnd>
            <p:snd r:embed="rId6" name="click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885A0565-3B70-403B-A6A8-49928B9FE327}"/>
              </a:ext>
            </a:extLst>
          </p:cNvPr>
          <p:cNvSpPr/>
          <p:nvPr/>
        </p:nvSpPr>
        <p:spPr>
          <a:xfrm>
            <a:off x="4329403" y="1773936"/>
            <a:ext cx="3545633" cy="3639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B650870-5CE6-40CB-BC91-73F28884159A}"/>
              </a:ext>
            </a:extLst>
          </p:cNvPr>
          <p:cNvSpPr/>
          <p:nvPr/>
        </p:nvSpPr>
        <p:spPr>
          <a:xfrm>
            <a:off x="5666792" y="4478694"/>
            <a:ext cx="858416" cy="727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hlinkClick r:id="rId4" action="ppaction://hlinksldjump">
              <a:snd r:embed="rId5" name="bomb.wav"/>
            </a:hlinkClick>
            <a:extLst>
              <a:ext uri="{FF2B5EF4-FFF2-40B4-BE49-F238E27FC236}">
                <a16:creationId xmlns:a16="http://schemas.microsoft.com/office/drawing/2014/main" id="{D3FBCF31-87A8-44C5-A5A2-6E5B93E4A4B4}"/>
              </a:ext>
            </a:extLst>
          </p:cNvPr>
          <p:cNvSpPr/>
          <p:nvPr/>
        </p:nvSpPr>
        <p:spPr>
          <a:xfrm>
            <a:off x="4870580" y="5413248"/>
            <a:ext cx="2332653" cy="875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3637632-DD5E-4825-BD6C-93098B3033D8}"/>
              </a:ext>
            </a:extLst>
          </p:cNvPr>
          <p:cNvSpPr txBox="1"/>
          <p:nvPr/>
        </p:nvSpPr>
        <p:spPr>
          <a:xfrm>
            <a:off x="4739951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5DFC0EF-0DC7-43D0-BE37-8A45A8E5933D}"/>
              </a:ext>
            </a:extLst>
          </p:cNvPr>
          <p:cNvSpPr txBox="1"/>
          <p:nvPr/>
        </p:nvSpPr>
        <p:spPr>
          <a:xfrm>
            <a:off x="5455239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E5FAE23-40D8-4306-A40A-06412440B4B6}"/>
              </a:ext>
            </a:extLst>
          </p:cNvPr>
          <p:cNvSpPr txBox="1"/>
          <p:nvPr/>
        </p:nvSpPr>
        <p:spPr>
          <a:xfrm>
            <a:off x="6170527" y="795595"/>
            <a:ext cx="567784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77611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sndAc>
          <p:stSnd>
            <p:snd r:embed="rId2" name="click.wav"/>
          </p:stSnd>
        </p:sndAc>
      </p:transition>
    </mc:Choice>
    <mc:Fallback xmlns="">
      <p:transition advClick="0">
        <p:sndAc>
          <p:stSnd>
            <p:snd r:embed="rId6" name="click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</TotalTime>
  <Words>474</Words>
  <Application>Microsoft Office PowerPoint</Application>
  <PresentationFormat>Widescreen</PresentationFormat>
  <Paragraphs>113</Paragraphs>
  <Slides>18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Office Theme</vt:lpstr>
      <vt:lpstr>PowerPoint Presentation</vt:lpstr>
      <vt:lpstr>Линеен път</vt:lpstr>
      <vt:lpstr>Линеен път</vt:lpstr>
      <vt:lpstr>Линеен път</vt:lpstr>
      <vt:lpstr>Отворен път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Congrats! You have successfully completed an open path!</vt:lpstr>
      <vt:lpstr>Многолинеен път</vt:lpstr>
      <vt:lpstr>Препратки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Manon Noel</dc:creator>
  <cp:lastModifiedBy>Veneta Velkova</cp:lastModifiedBy>
  <cp:revision>89</cp:revision>
  <dcterms:created xsi:type="dcterms:W3CDTF">2020-06-12T07:20:37Z</dcterms:created>
  <dcterms:modified xsi:type="dcterms:W3CDTF">2021-01-22T07:42:53Z</dcterms:modified>
</cp:coreProperties>
</file>