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924143"/>
            <a:chOff x="0" y="0"/>
            <a:chExt cx="14055693" cy="1478847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74047"/>
            </a:xfrm>
            <a:custGeom>
              <a:avLst/>
              <a:gdLst/>
              <a:ahLst/>
              <a:cxnLst/>
              <a:rect l="l" t="t" r="r" b="b"/>
              <a:pathLst>
                <a:path w="13750892" h="1174047">
                  <a:moveTo>
                    <a:pt x="13750892" y="0"/>
                  </a:moveTo>
                  <a:lnTo>
                    <a:pt x="13750892" y="1174047"/>
                  </a:lnTo>
                  <a:lnTo>
                    <a:pt x="0" y="1174047"/>
                  </a:lnTo>
                  <a:lnTo>
                    <a:pt x="0" y="869247"/>
                  </a:lnTo>
                  <a:lnTo>
                    <a:pt x="13446092" y="869247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74047"/>
            </a:xfrm>
            <a:custGeom>
              <a:avLst/>
              <a:gdLst/>
              <a:ahLst/>
              <a:cxnLst/>
              <a:rect l="l" t="t" r="r" b="b"/>
              <a:pathLst>
                <a:path w="13750892" h="1174047">
                  <a:moveTo>
                    <a:pt x="0" y="0"/>
                  </a:moveTo>
                  <a:lnTo>
                    <a:pt x="13750892" y="0"/>
                  </a:lnTo>
                  <a:lnTo>
                    <a:pt x="13750892" y="1174047"/>
                  </a:lnTo>
                  <a:lnTo>
                    <a:pt x="0" y="1174047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523" y="576960"/>
            <a:ext cx="3349543" cy="1256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6610" y="9122242"/>
            <a:ext cx="2375817" cy="955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71236" y="5266188"/>
            <a:ext cx="2647346" cy="37221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73117" y="3039110"/>
            <a:ext cx="11514826" cy="408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«Δεν μαθαίνουμε από την εμπειρία ... μαθαίνουμε με το να συλλογιζόμαστε την εμπειρία» Τζον Ντιούι</a:t>
            </a:r>
          </a:p>
          <a:p>
            <a:pPr>
              <a:lnSpc>
                <a:spcPts val="5439"/>
              </a:lnSpc>
            </a:pPr>
            <a:endParaRPr lang="en-US" sz="34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440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 Τζον Ντιούι, Αμερικανός φιλόσοφος και εκπαιδευτικός που πίστευε ότι κάθε παιδί είναι δραστήριο, περίεργο και θέλει να εξερευνήσει.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0246" y="2642896"/>
            <a:ext cx="3322871" cy="32301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67653" y="1223874"/>
            <a:ext cx="15153680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Extra Bold"/>
              </a:rPr>
              <a:t>Προετοιμασία διαδικασίας καταληκτικού απολογισμού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68512" y="385235"/>
            <a:ext cx="11447688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1119"/>
            <a:ext cx="3349543" cy="1256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6220" y="2672651"/>
            <a:ext cx="14585662" cy="2084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Μια καλά σχεδιασμένη και διεξοδικά μελετημένη διαδικασία απολογισμού θα συμβάλει σε καλύτερα μαθησιακά αποτελέσματα και στην επιθυμία για μάθηση.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57354" y="5143500"/>
            <a:ext cx="3759898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6220" y="5321365"/>
            <a:ext cx="415112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03551" y="6540330"/>
            <a:ext cx="4379795" cy="1170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443028" y="968655"/>
            <a:ext cx="2491218" cy="81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Σύνοψη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10701" y="385235"/>
            <a:ext cx="113054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66611"/>
            <a:ext cx="3349543" cy="1256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6578" y="2586409"/>
            <a:ext cx="10416895" cy="667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7"/>
              </a:lnSpc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Ο κατα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ληκτικός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απ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ολογισμός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είν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αι σημαντικός επειδή βοηθά τους μαθητές. </a:t>
            </a:r>
          </a:p>
          <a:p>
            <a:pPr>
              <a:lnSpc>
                <a:spcPts val="5760"/>
              </a:lnSpc>
            </a:pPr>
            <a:endParaRPr lang="en-US" sz="3600" dirty="0">
              <a:solidFill>
                <a:srgbClr val="000000"/>
              </a:solidFill>
              <a:latin typeface="Open Sans Bold"/>
            </a:endParaRPr>
          </a:p>
          <a:p>
            <a:pPr marL="712470" lvl="1" indent="-356235">
              <a:lnSpc>
                <a:spcPts val="5279"/>
              </a:lnSpc>
              <a:buFont typeface="Arial"/>
              <a:buChar char="•"/>
            </a:pPr>
            <a:r>
              <a:rPr lang="en-US" sz="3134" dirty="0">
                <a:solidFill>
                  <a:srgbClr val="000000"/>
                </a:solidFill>
                <a:latin typeface="Open Sans"/>
              </a:rPr>
              <a:t>Να </a:t>
            </a:r>
            <a:r>
              <a:rPr lang="en-US" sz="3134" dirty="0" err="1">
                <a:solidFill>
                  <a:srgbClr val="000000"/>
                </a:solidFill>
                <a:latin typeface="Open Sans"/>
              </a:rPr>
              <a:t>εξερευνήσουν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τι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συνέ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βη.</a:t>
            </a:r>
          </a:p>
          <a:p>
            <a:pPr marL="712470" lvl="1" indent="-356235">
              <a:lnSpc>
                <a:spcPts val="527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Να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μιλήσουν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γι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α τις εμπειρίες τους.</a:t>
            </a:r>
          </a:p>
          <a:p>
            <a:pPr marL="712470" lvl="1" indent="-356235">
              <a:lnSpc>
                <a:spcPts val="527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Να αναπ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τύξουν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γνώσεις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712470" lvl="1" indent="-356235">
              <a:lnSpc>
                <a:spcPts val="527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Να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μειώσουν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τα α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ρνητικά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συν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αισθήματα σχετικά με τις πτυχές της δραστηριότητας.</a:t>
            </a:r>
          </a:p>
          <a:p>
            <a:pPr marL="712470" lvl="1" indent="-356235">
              <a:lnSpc>
                <a:spcPts val="527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Να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συνδυάσουν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τις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Open Sans"/>
              </a:rPr>
              <a:t>δρ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αστηριότητες στις πραγματικές τους καταστάσεις.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4059" y="9258300"/>
            <a:ext cx="2084615" cy="8380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3314700"/>
            <a:ext cx="5129504" cy="51295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69558" y="1109982"/>
            <a:ext cx="14456442" cy="783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600" dirty="0">
                <a:solidFill>
                  <a:srgbClr val="000000"/>
                </a:solidFill>
                <a:latin typeface="Open Sans Extra Bold"/>
              </a:rPr>
              <a:t>Η </a:t>
            </a:r>
            <a:r>
              <a:rPr lang="en-US" sz="4600" dirty="0" err="1">
                <a:solidFill>
                  <a:srgbClr val="000000"/>
                </a:solidFill>
                <a:latin typeface="Open Sans Extra Bold"/>
              </a:rPr>
              <a:t>σημ</a:t>
            </a:r>
            <a:r>
              <a:rPr lang="en-US" sz="4600" dirty="0">
                <a:solidFill>
                  <a:srgbClr val="000000"/>
                </a:solidFill>
                <a:latin typeface="Open Sans Extra Bold"/>
              </a:rPr>
              <a:t>ασία του καταληκτικού απολογισμού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010701" y="385235"/>
            <a:ext cx="114578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66611"/>
            <a:ext cx="3349543" cy="1256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44059" y="9258300"/>
            <a:ext cx="2084615" cy="8380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889043"/>
            <a:ext cx="16484354" cy="56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Υπ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άρχουν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π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ολλά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δι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αφορετικά μοντέλα καταληκτικού απολογισμού για</a:t>
            </a: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π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ροσ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αρμογή αλλά τα πιο σημαντικά είναι...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ο μα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θητής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να π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εριγράψει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τι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συνέ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βη,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 Bold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να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του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ζητηθεί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να ανα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λύσει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την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απ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όδοσή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του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,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 Bold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και να πα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ροτρυνθεί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να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μιλήσει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Bold"/>
              </a:rPr>
              <a:t>γι</a:t>
            </a:r>
            <a:r>
              <a:rPr lang="en-US" sz="3600" dirty="0">
                <a:solidFill>
                  <a:srgbClr val="000000"/>
                </a:solidFill>
                <a:latin typeface="Open Sans Bold"/>
              </a:rPr>
              <a:t>α το πώς θα μπορούσε αυτή η εμπειρία να εφαρμοστεί στον πραγματικό κόσμο.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68749" y="3509405"/>
            <a:ext cx="1291545" cy="28542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95309" y="4747577"/>
            <a:ext cx="1631513" cy="26911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86366" y="5979634"/>
            <a:ext cx="952062" cy="291819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10701" y="385235"/>
            <a:ext cx="121436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69558" y="1109982"/>
            <a:ext cx="14443496" cy="783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600" dirty="0">
                <a:solidFill>
                  <a:srgbClr val="000000"/>
                </a:solidFill>
                <a:latin typeface="Open Sans Extra Bold"/>
              </a:rPr>
              <a:t>Η </a:t>
            </a:r>
            <a:r>
              <a:rPr lang="en-US" sz="4600" dirty="0" err="1">
                <a:solidFill>
                  <a:srgbClr val="000000"/>
                </a:solidFill>
                <a:latin typeface="Open Sans Extra Bold"/>
              </a:rPr>
              <a:t>σημ</a:t>
            </a:r>
            <a:r>
              <a:rPr lang="en-US" sz="4600" dirty="0">
                <a:solidFill>
                  <a:srgbClr val="000000"/>
                </a:solidFill>
                <a:latin typeface="Open Sans Extra Bold"/>
              </a:rPr>
              <a:t>ασία του καταληκτικού απολογισμού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559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071" y="471241"/>
            <a:ext cx="3349543" cy="1256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5921" y="2892813"/>
            <a:ext cx="11454215" cy="735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8424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Πώς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α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ισθάνεστε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τώρ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α;</a:t>
            </a:r>
          </a:p>
          <a:p>
            <a:pPr marL="777240" lvl="1" indent="-388620">
              <a:lnSpc>
                <a:spcPts val="8424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Πώς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νιώθ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ατε ενώ ήσασταν κλειδωμένοι;</a:t>
            </a:r>
          </a:p>
          <a:p>
            <a:pPr marL="777240" lvl="1" indent="-388620">
              <a:lnSpc>
                <a:spcPts val="8424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Ποιο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ήτ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αν το πρώτο συναίσθημα σας όταν μπήκατε στο δωμάτιο;</a:t>
            </a:r>
          </a:p>
          <a:p>
            <a:pPr marL="777240" lvl="1" indent="-388620">
              <a:lnSpc>
                <a:spcPts val="8424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Τι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σας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έκ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ανε να αισθανθείτε ανακούφιση/ άγχος;</a:t>
            </a:r>
          </a:p>
          <a:p>
            <a:pPr>
              <a:lnSpc>
                <a:spcPts val="8424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8424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93217" y="9162930"/>
            <a:ext cx="2084615" cy="8380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99122" y="2786937"/>
            <a:ext cx="4336402" cy="43364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39238" y="455695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844142" y="1013555"/>
            <a:ext cx="5119258" cy="810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Συν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αισθήματα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0701" y="385235"/>
            <a:ext cx="119150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343" y="566611"/>
            <a:ext cx="3349543" cy="1256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50423" y="9258300"/>
            <a:ext cx="2084615" cy="8380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179941" y="2937192"/>
            <a:ext cx="16079359" cy="433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Τι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κάν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ατε;</a:t>
            </a:r>
          </a:p>
          <a:p>
            <a:pPr>
              <a:lnSpc>
                <a:spcPts val="5760"/>
              </a:lnSpc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Πρώτ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α... Έπ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ειτ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α...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Τότε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...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Τέλος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...</a:t>
            </a:r>
          </a:p>
          <a:p>
            <a:pPr>
              <a:lnSpc>
                <a:spcPts val="5760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760"/>
              </a:lnSpc>
            </a:pP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760"/>
              </a:lnSpc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Πείτε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στους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φίλους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σας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τι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κάν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ατε και πείστε τους να συμμετάσχουν στο</a:t>
            </a:r>
          </a:p>
          <a:p>
            <a:pPr>
              <a:lnSpc>
                <a:spcPts val="576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πα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ιχνίδι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54164" y="2602886"/>
            <a:ext cx="3192829" cy="31928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73223" y="6956791"/>
            <a:ext cx="2944974" cy="29449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79480" y="1108925"/>
            <a:ext cx="2988520" cy="810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Στοιχεί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0701" y="385235"/>
            <a:ext cx="112292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1119"/>
            <a:ext cx="3349543" cy="1256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7307" y="9258300"/>
            <a:ext cx="2084615" cy="8380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74421" y="2503727"/>
            <a:ext cx="3348684" cy="35249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4772" y="6199252"/>
            <a:ext cx="5793217" cy="317178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970962" y="3025002"/>
            <a:ext cx="15340271" cy="68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Τι μάθατε;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25555" y="7377475"/>
            <a:ext cx="15663566" cy="68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Βρήκατε κάτι ενδιαφέρον να μοιραστείτε;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77461" y="978180"/>
            <a:ext cx="3349542" cy="810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Μάθηση</a:t>
            </a:r>
            <a:endParaRPr lang="en-US" sz="48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10701" y="385235"/>
            <a:ext cx="114578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1119"/>
            <a:ext cx="3349543" cy="1256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7307" y="9258300"/>
            <a:ext cx="2084615" cy="8380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759635" y="5268637"/>
            <a:ext cx="2014423" cy="2857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9269" y="2434999"/>
            <a:ext cx="2495541" cy="24362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9269" y="6826081"/>
            <a:ext cx="3270234" cy="327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697200" y="2512672"/>
            <a:ext cx="2495541" cy="248618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110448" y="2942545"/>
            <a:ext cx="14951473" cy="63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9"/>
              </a:lnSpc>
            </a:pPr>
            <a:r>
              <a:rPr lang="en-US" sz="3318">
                <a:solidFill>
                  <a:srgbClr val="000000"/>
                </a:solidFill>
                <a:latin typeface="Open Sans"/>
              </a:rPr>
              <a:t>Έχετε κάνει παζλ παρόμοια με αυτά στο δωμάτιο διαφυγής;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8295" y="1093433"/>
            <a:ext cx="11564948" cy="791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Σύνδεση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με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την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πρα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γμ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ατικότητα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14809" y="4261035"/>
            <a:ext cx="14951473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Έπρεπε ποτέ να λύσετε μόνοι σας ένα πραγματικό πρόβλημα;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3160" y="7385523"/>
            <a:ext cx="8087982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Έχετε κλειδωθεί ποτέ σε ένα δωμάτιο;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9924" y="5800486"/>
            <a:ext cx="1190889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Τι δεξιότητες χρειαστήκατε για να λύσετε το πρόβλημα;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10701" y="385235"/>
            <a:ext cx="116864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1119"/>
            <a:ext cx="3349543" cy="1256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397777"/>
            <a:ext cx="10545193" cy="636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Πώς βγήκατε;</a:t>
            </a:r>
          </a:p>
          <a:p>
            <a:pPr marL="777240" lvl="1" indent="-388620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Αναρωτηθήκατε ποτέ πώς γίνονται τα πράγματα; </a:t>
            </a:r>
          </a:p>
          <a:p>
            <a:pPr marL="777240" lvl="1" indent="-388620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Έχετε χάσει ποτέ τίποτα και πώς το βρήκατε;</a:t>
            </a:r>
          </a:p>
          <a:p>
            <a:pPr marL="777240" lvl="1" indent="-388620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Ποιες στρατηγικές θα εφαρμόζατε εάν αναζητούσατε κάτι που χάθηκε;</a:t>
            </a:r>
          </a:p>
          <a:p>
            <a:pPr>
              <a:lnSpc>
                <a:spcPts val="3446"/>
              </a:lnSpc>
            </a:pPr>
            <a:endParaRPr lang="en-US" sz="36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46"/>
              </a:lnSpc>
            </a:pPr>
            <a:endParaRPr lang="en-US" sz="36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46"/>
              </a:lnSpc>
            </a:pPr>
            <a:endParaRPr lang="en-US" sz="36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760"/>
              </a:lnSpc>
            </a:pPr>
            <a:endParaRPr lang="en-US" sz="36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67797" y="2575249"/>
            <a:ext cx="4814124" cy="3207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923030" y="6104217"/>
            <a:ext cx="3207813" cy="3345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15707" y="7462750"/>
            <a:ext cx="2633565" cy="26335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10701" y="385235"/>
            <a:ext cx="113054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8295" y="1093433"/>
            <a:ext cx="11175505" cy="791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Σύνδεση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με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την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 πρα</a:t>
            </a:r>
            <a:r>
              <a:rPr lang="en-US" sz="4700" dirty="0" err="1">
                <a:solidFill>
                  <a:srgbClr val="000000"/>
                </a:solidFill>
                <a:latin typeface="Open Sans Extra Bold"/>
              </a:rPr>
              <a:t>γμ</a:t>
            </a:r>
            <a:r>
              <a:rPr lang="en-US" sz="4700" dirty="0">
                <a:solidFill>
                  <a:srgbClr val="000000"/>
                </a:solidFill>
                <a:latin typeface="Open Sans Extra Bold"/>
              </a:rPr>
              <a:t>ατικότητα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r="39566" b="500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0960"/>
            <a:ext cx="18288000" cy="1862173"/>
            <a:chOff x="0" y="0"/>
            <a:chExt cx="14055693" cy="1431219"/>
          </a:xfrm>
        </p:grpSpPr>
        <p:sp>
          <p:nvSpPr>
            <p:cNvPr id="3" name="Freeform 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l="l" t="t" r="r" b="b"/>
              <a:pathLst>
                <a:path w="13750892" h="1126419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1119"/>
            <a:ext cx="3349543" cy="1256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78627" y="2608644"/>
            <a:ext cx="15340271" cy="410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Τι θα κάνατε διαφορετικά;</a:t>
            </a:r>
          </a:p>
          <a:p>
            <a:pPr marL="777240" lvl="1" indent="-388620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Εάν παίζατε ένα παιχνίδι παρόμοιο με το δωμάτιο διαφυγής, τι θα άλλαζε στη συμπεριφορά / στη στρατηγική σας;</a:t>
            </a:r>
          </a:p>
          <a:p>
            <a:pPr marL="777240" lvl="1" indent="-388620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Σκοπεύετε να χρησιμοποιήσετε τις στρατηγικές στα μαθήματα Επιστήμης/Μαθηματικών;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19400" y="7169714"/>
            <a:ext cx="3387095" cy="31415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98763" y="6057727"/>
            <a:ext cx="3915111" cy="39151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36331" y="968655"/>
            <a:ext cx="2504612" cy="81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Μέλλον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0701" y="385235"/>
            <a:ext cx="114578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224F9F"/>
                </a:solidFill>
                <a:latin typeface="Open Sans Extra Bold"/>
              </a:rPr>
              <a:t>Ενότητ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α </a:t>
            </a:r>
            <a:r>
              <a:rPr lang="el-GR" sz="4800" dirty="0">
                <a:solidFill>
                  <a:srgbClr val="224F9F"/>
                </a:solidFill>
                <a:latin typeface="Open Sans Extra Bold"/>
              </a:rPr>
              <a:t>Ηλεκτρονικής</a:t>
            </a:r>
            <a:r>
              <a:rPr lang="en-US" sz="4800" dirty="0">
                <a:solidFill>
                  <a:srgbClr val="224F9F"/>
                </a:solidFill>
                <a:latin typeface="Open Sans Extra Bold"/>
              </a:rPr>
              <a:t> Μάθησης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377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 Bold</vt:lpstr>
      <vt:lpstr>Calibri</vt:lpstr>
      <vt:lpstr>Open Sans Extra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Grain6_InteractivePresentation_CitadaSkola_EL</dc:title>
  <cp:lastModifiedBy>Louiza Kythreotou</cp:lastModifiedBy>
  <cp:revision>3</cp:revision>
  <dcterms:created xsi:type="dcterms:W3CDTF">2006-08-16T00:00:00Z</dcterms:created>
  <dcterms:modified xsi:type="dcterms:W3CDTF">2021-02-15T08:55:57Z</dcterms:modified>
  <dc:identifier>DAETwkvRv0Q</dc:identifier>
</cp:coreProperties>
</file>