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60c5234-d320-4df4-a8d5-ea7327ece128.png" descr="360c5234-d320-4df4-a8d5-ea7327ece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243" y="3214577"/>
            <a:ext cx="8811453" cy="600668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RAIN 25"/>
          <p:cNvSpPr txBox="1"/>
          <p:nvPr/>
        </p:nvSpPr>
        <p:spPr>
          <a:xfrm>
            <a:off x="792875" y="524151"/>
            <a:ext cx="8362867" cy="161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12800"/>
              </a:lnSpc>
              <a:defRPr sz="9500" b="1">
                <a:solidFill>
                  <a:srgbClr val="24248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LEZIONI</a:t>
            </a:r>
            <a:r>
              <a:rPr dirty="0"/>
              <a:t> 22-24</a:t>
            </a:r>
          </a:p>
        </p:txBody>
      </p:sp>
      <p:sp>
        <p:nvSpPr>
          <p:cNvPr id="121" name="Introduction to the creation of…"/>
          <p:cNvSpPr txBox="1"/>
          <p:nvPr/>
        </p:nvSpPr>
        <p:spPr>
          <a:xfrm>
            <a:off x="940535" y="1982543"/>
            <a:ext cx="8412559" cy="75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700"/>
              </a:lnSpc>
              <a:defRPr sz="36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Introduzione agli oggetti di scena tecnici:</a:t>
            </a:r>
            <a:endParaRPr dirty="0"/>
          </a:p>
        </p:txBody>
      </p:sp>
      <p:pic>
        <p:nvPicPr>
          <p:cNvPr id="122" name="c062ba9a-414b-4af8-8d61-c6701c8846c8.png" descr="c062ba9a-414b-4af8-8d61-c6701c8846c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368" y="8081023"/>
            <a:ext cx="4630599" cy="173647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Introduction to the creation of…"/>
          <p:cNvSpPr txBox="1"/>
          <p:nvPr/>
        </p:nvSpPr>
        <p:spPr>
          <a:xfrm>
            <a:off x="987971" y="2769556"/>
            <a:ext cx="6246101" cy="139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Utilizzo di video didattici, realtà aumentata e video immersivi nello sviluppo della tua Escape Room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212669" y="503192"/>
            <a:ext cx="12167228" cy="8747215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The sound environment"/>
          <p:cNvSpPr txBox="1"/>
          <p:nvPr/>
        </p:nvSpPr>
        <p:spPr>
          <a:xfrm>
            <a:off x="3213038" y="1476945"/>
            <a:ext cx="6578724" cy="88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sz="4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Oggetti di scena tecnici</a:t>
            </a:r>
            <a:endParaRPr dirty="0"/>
          </a:p>
        </p:txBody>
      </p:sp>
      <p:grpSp>
        <p:nvGrpSpPr>
          <p:cNvPr id="129" name="Groupe"/>
          <p:cNvGrpSpPr/>
          <p:nvPr/>
        </p:nvGrpSpPr>
        <p:grpSpPr>
          <a:xfrm>
            <a:off x="624903" y="3211051"/>
            <a:ext cx="3633890" cy="4769759"/>
            <a:chOff x="0" y="0"/>
            <a:chExt cx="3633889" cy="3998994"/>
          </a:xfrm>
        </p:grpSpPr>
        <p:sp>
          <p:nvSpPr>
            <p:cNvPr id="127" name="Video finds its place in pedagogy as a support for creation and a tool for expression."/>
            <p:cNvSpPr txBox="1"/>
            <p:nvPr/>
          </p:nvSpPr>
          <p:spPr>
            <a:xfrm>
              <a:off x="0" y="2211711"/>
              <a:ext cx="3633889" cy="1787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Il video trova il suo posto nella pedagogia come supporto per la creazione e strumento di espressione.</a:t>
              </a:r>
              <a:endParaRPr dirty="0"/>
            </a:p>
          </p:txBody>
        </p:sp>
        <p:pic>
          <p:nvPicPr>
            <p:cNvPr id="128" name="510ad563-e0f9-4d08-afec-3394de6433f9.png" descr="510ad563-e0f9-4d08-afec-3394de6433f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57" y="0"/>
              <a:ext cx="2794001" cy="1819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2" name="Groupe"/>
          <p:cNvGrpSpPr/>
          <p:nvPr/>
        </p:nvGrpSpPr>
        <p:grpSpPr>
          <a:xfrm>
            <a:off x="4624258" y="3197121"/>
            <a:ext cx="3633890" cy="5010583"/>
            <a:chOff x="0" y="-399078"/>
            <a:chExt cx="3633889" cy="4717950"/>
          </a:xfrm>
        </p:grpSpPr>
        <p:sp>
          <p:nvSpPr>
            <p:cNvPr id="130" name="Augmented reality makes it possible to make all images &quot;digitizable&quot; and to associate an action to it in order to make it richer in information."/>
            <p:cNvSpPr txBox="1"/>
            <p:nvPr/>
          </p:nvSpPr>
          <p:spPr>
            <a:xfrm>
              <a:off x="0" y="2225418"/>
              <a:ext cx="3633889" cy="2093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La realtà aumentata permette di rendere "digitalizzabili" tutte le immagini e di associare un'azione per renderle più ricche di informazioni.</a:t>
              </a:r>
              <a:endParaRPr dirty="0"/>
            </a:p>
          </p:txBody>
        </p:sp>
        <p:pic>
          <p:nvPicPr>
            <p:cNvPr id="131" name="2c6cf9f4-2c7e-4fb5-87ed-43a4f5bf011e.png" descr="2c6cf9f4-2c7e-4fb5-87ed-43a4f5bf011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35" y="-399078"/>
              <a:ext cx="2794001" cy="2559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" name="Groupe"/>
          <p:cNvGrpSpPr/>
          <p:nvPr/>
        </p:nvGrpSpPr>
        <p:grpSpPr>
          <a:xfrm>
            <a:off x="8640373" y="3338634"/>
            <a:ext cx="3739524" cy="4006477"/>
            <a:chOff x="0" y="0"/>
            <a:chExt cx="3739522" cy="3723119"/>
          </a:xfrm>
        </p:grpSpPr>
        <p:sp>
          <p:nvSpPr>
            <p:cNvPr id="133" name="In front of an immersive video (360°), the user is involved and engaged in a virtual reality experience."/>
            <p:cNvSpPr txBox="1"/>
            <p:nvPr/>
          </p:nvSpPr>
          <p:spPr>
            <a:xfrm>
              <a:off x="0" y="2467420"/>
              <a:ext cx="3739522" cy="1255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ts val="3400"/>
                </a:lnSpc>
                <a:defRPr sz="1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Di fronte a un video immersivo (360°), l'utente è coinvolto e impegnato in un'esperienza di realtà virtuale.</a:t>
              </a:r>
              <a:endParaRPr dirty="0"/>
            </a:p>
          </p:txBody>
        </p:sp>
        <p:pic>
          <p:nvPicPr>
            <p:cNvPr id="134" name="b3de29ad-86e0-4d3b-b62c-e890bf762e23.png" descr="b3de29ad-86e0-4d3b-b62c-e890bf762e2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100" y="0"/>
              <a:ext cx="2794001" cy="177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2" grpId="2" animBg="1" advAuto="0"/>
      <p:bldP spid="135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se of music"/>
          <p:cNvSpPr txBox="1"/>
          <p:nvPr/>
        </p:nvSpPr>
        <p:spPr>
          <a:xfrm>
            <a:off x="4153205" y="772596"/>
            <a:ext cx="4655121" cy="88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Il video didattico</a:t>
            </a:r>
            <a:endParaRPr dirty="0"/>
          </a:p>
        </p:txBody>
      </p:sp>
      <p:sp>
        <p:nvSpPr>
          <p:cNvPr id="138" name="Choosing music"/>
          <p:cNvSpPr txBox="1"/>
          <p:nvPr/>
        </p:nvSpPr>
        <p:spPr>
          <a:xfrm>
            <a:off x="365372" y="3189251"/>
            <a:ext cx="4604155" cy="56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defRPr b="1">
                <a:solidFill>
                  <a:srgbClr val="F48E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 criteri del video didattico</a:t>
            </a:r>
            <a:endParaRPr lang="en-US" dirty="0"/>
          </a:p>
        </p:txBody>
      </p:sp>
      <p:sp>
        <p:nvSpPr>
          <p:cNvPr id="139" name="Depending on the atmosphere chosen, it can be scary, stressful or fun."/>
          <p:cNvSpPr txBox="1"/>
          <p:nvPr/>
        </p:nvSpPr>
        <p:spPr>
          <a:xfrm>
            <a:off x="1868557" y="1738411"/>
            <a:ext cx="9342782" cy="7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Il video è stato inserito nel set degli strumenti per l’insegnamento come supporto all'apprendimento, permettendo di visualizzare un'esperienza, un fenomeno, un processo.</a:t>
            </a:r>
            <a:endParaRPr dirty="0"/>
          </a:p>
        </p:txBody>
      </p:sp>
      <p:sp>
        <p:nvSpPr>
          <p:cNvPr id="140" name="To choose the music that best suits the theme of your mission, you can find free and royalty-free music on online platforms such as:"/>
          <p:cNvSpPr txBox="1"/>
          <p:nvPr/>
        </p:nvSpPr>
        <p:spPr>
          <a:xfrm>
            <a:off x="488600" y="4022196"/>
            <a:ext cx="3455547" cy="420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00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I concetti trattati nel video devono essere espliciti.</a:t>
            </a:r>
          </a:p>
          <a:p>
            <a:pPr marL="200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dirty="0"/>
          </a:p>
          <a:p>
            <a:pPr marL="200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L'intento pedagogico deve essere chiaro</a:t>
            </a:r>
          </a:p>
          <a:p>
            <a:pPr marL="200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dirty="0"/>
          </a:p>
          <a:p>
            <a:pPr marL="200526" indent="-200526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Lo studente non dovrebbe cercare ciò che sta guardando.</a:t>
            </a:r>
            <a:endParaRPr dirty="0"/>
          </a:p>
        </p:txBody>
      </p:sp>
      <p:sp>
        <p:nvSpPr>
          <p:cNvPr id="141" name="Creating your own music"/>
          <p:cNvSpPr txBox="1"/>
          <p:nvPr/>
        </p:nvSpPr>
        <p:spPr>
          <a:xfrm>
            <a:off x="8843191" y="2920999"/>
            <a:ext cx="4060075" cy="1103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defRPr b="1">
                <a:solidFill>
                  <a:srgbClr val="F48E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Utilizzo di video didattici in un Escape Room</a:t>
            </a:r>
            <a:endParaRPr dirty="0"/>
          </a:p>
        </p:txBody>
      </p:sp>
      <p:sp>
        <p:nvSpPr>
          <p:cNvPr id="142" name="It is possible to create your own music to provide a sound setting. The Audacity software allows you, among other things, to assemble sound extracts, apply effects and record."/>
          <p:cNvSpPr txBox="1"/>
          <p:nvPr/>
        </p:nvSpPr>
        <p:spPr>
          <a:xfrm>
            <a:off x="8989699" y="4297655"/>
            <a:ext cx="3417170" cy="466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Teaser della missione a cui parteciperanno gli studenti</a:t>
            </a:r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dirty="0"/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Annuncia la missione agli studenti</a:t>
            </a:r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dirty="0"/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Aggiunge altre informazioni</a:t>
            </a:r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dirty="0"/>
          </a:p>
          <a:p>
            <a:pPr marL="120315" indent="-120315" algn="l" defTabSz="457200">
              <a:lnSpc>
                <a:spcPct val="150000"/>
              </a:lnSpc>
              <a:buSzPct val="100000"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Associa un enigma, un aiutante, un indizio</a:t>
            </a:r>
            <a:endParaRPr dirty="0"/>
          </a:p>
        </p:txBody>
      </p:sp>
      <p:pic>
        <p:nvPicPr>
          <p:cNvPr id="143" name="c60d5e33-d0bc-4860-afab-eb6dc0e44a1d.png" descr="c60d5e33-d0bc-4860-afab-eb6dc0e44a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205" y="4022196"/>
            <a:ext cx="4698390" cy="3645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415494" y="471934"/>
            <a:ext cx="12167228" cy="8747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Use of the sound environment and effects"/>
          <p:cNvSpPr txBox="1"/>
          <p:nvPr/>
        </p:nvSpPr>
        <p:spPr>
          <a:xfrm>
            <a:off x="3952332" y="896391"/>
            <a:ext cx="4879541" cy="88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sz="4500" b="1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Realtà aumentata</a:t>
            </a:r>
            <a:endParaRPr dirty="0"/>
          </a:p>
        </p:txBody>
      </p:sp>
      <p:sp>
        <p:nvSpPr>
          <p:cNvPr id="147" name="Broadcast during a mission, they will stimulate players by immersing them in the atmosphere of the game."/>
          <p:cNvSpPr txBox="1"/>
          <p:nvPr/>
        </p:nvSpPr>
        <p:spPr>
          <a:xfrm>
            <a:off x="2166246" y="1884502"/>
            <a:ext cx="8672308" cy="73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La R.A. unisce mondi virtuali e reali, in 2D o 3D, arricchendo la realtà sovrapponendo informazioni aggiuntive.</a:t>
            </a:r>
            <a:endParaRPr dirty="0"/>
          </a:p>
        </p:txBody>
      </p:sp>
      <p:grpSp>
        <p:nvGrpSpPr>
          <p:cNvPr id="151" name="Groupe"/>
          <p:cNvGrpSpPr/>
          <p:nvPr/>
        </p:nvGrpSpPr>
        <p:grpSpPr>
          <a:xfrm>
            <a:off x="135298" y="2708716"/>
            <a:ext cx="6499272" cy="2902922"/>
            <a:chOff x="0" y="0"/>
            <a:chExt cx="6499271" cy="2902920"/>
          </a:xfrm>
        </p:grpSpPr>
        <p:sp>
          <p:nvSpPr>
            <p:cNvPr id="148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580170" y="618258"/>
              <a:ext cx="3919101" cy="2284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Chiamato anche riconoscimento delle immagini, utilizza una fotocamera e un marker visivo (codice QR, codice a barre, schemi semplici) per mostrare il risultato.</a:t>
              </a:r>
              <a:endParaRPr dirty="0"/>
            </a:p>
          </p:txBody>
        </p:sp>
        <p:pic>
          <p:nvPicPr>
            <p:cNvPr id="149" name="a92b1701-3039-4a64-8ec0-77e36a7ab689.png" descr="a92b1701-3039-4a64-8ec0-77e36a7ab68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01152" cy="2901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586163" y="225914"/>
              <a:ext cx="2614476" cy="48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Basata su marker</a:t>
              </a:r>
              <a:endParaRPr dirty="0"/>
            </a:p>
          </p:txBody>
        </p:sp>
      </p:grpSp>
      <p:grpSp>
        <p:nvGrpSpPr>
          <p:cNvPr id="155" name="Groupe"/>
          <p:cNvGrpSpPr/>
          <p:nvPr/>
        </p:nvGrpSpPr>
        <p:grpSpPr>
          <a:xfrm>
            <a:off x="695462" y="5680659"/>
            <a:ext cx="5807042" cy="3476720"/>
            <a:chOff x="0" y="-166482"/>
            <a:chExt cx="5807040" cy="3476718"/>
          </a:xfrm>
        </p:grpSpPr>
        <p:pic>
          <p:nvPicPr>
            <p:cNvPr id="152" name="9eb26e2d-1379-4789-a558-78ad81560041.png" descr="9eb26e2d-1379-4789-a558-78ad8156004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2681"/>
              <a:ext cx="1780823" cy="1780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20005" y="286910"/>
              <a:ext cx="3783639" cy="30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Utilizza il GPS integrato di uno smartphone e sensori come una bussola e un accelerometro per individuare le funzioni virtuali. Viene comunemente utilizzato nelle applicazioni che contengono informazioni sulla posizione.</a:t>
              </a:r>
              <a:endParaRPr dirty="0"/>
            </a:p>
          </p:txBody>
        </p:sp>
        <p:sp>
          <p:nvSpPr>
            <p:cNvPr id="154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20005" y="-166482"/>
              <a:ext cx="3787035" cy="48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Basata su geolocalizzazione</a:t>
              </a:r>
              <a:endParaRPr dirty="0"/>
            </a:p>
          </p:txBody>
        </p:sp>
      </p:grpSp>
      <p:grpSp>
        <p:nvGrpSpPr>
          <p:cNvPr id="159" name="Groupe"/>
          <p:cNvGrpSpPr/>
          <p:nvPr/>
        </p:nvGrpSpPr>
        <p:grpSpPr>
          <a:xfrm>
            <a:off x="6637711" y="2958188"/>
            <a:ext cx="5821746" cy="2149228"/>
            <a:chOff x="0" y="-311820"/>
            <a:chExt cx="5821744" cy="2149226"/>
          </a:xfrm>
        </p:grpSpPr>
        <p:pic>
          <p:nvPicPr>
            <p:cNvPr id="156" name="18beab28-ca35-463e-a5bb-42212b9672b4.png" descr="18beab28-ca35-463e-a5bb-42212b9672b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81145"/>
              <a:ext cx="1780823" cy="1756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84024" y="241632"/>
              <a:ext cx="3737720" cy="1546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Funziona proiettando elementi su superfici e oggetti del mondo reale, rilevando e reagendo all'interazione umana.</a:t>
              </a:r>
              <a:endParaRPr dirty="0"/>
            </a:p>
          </p:txBody>
        </p:sp>
        <p:sp>
          <p:nvSpPr>
            <p:cNvPr id="158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054718" y="-311820"/>
              <a:ext cx="3471239" cy="48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Basata sulla proiezione</a:t>
              </a:r>
              <a:endParaRPr dirty="0"/>
            </a:p>
          </p:txBody>
        </p:sp>
      </p:grpSp>
      <p:grpSp>
        <p:nvGrpSpPr>
          <p:cNvPr id="163" name="Groupe"/>
          <p:cNvGrpSpPr/>
          <p:nvPr/>
        </p:nvGrpSpPr>
        <p:grpSpPr>
          <a:xfrm>
            <a:off x="6318981" y="5508693"/>
            <a:ext cx="6311267" cy="3487421"/>
            <a:chOff x="0" y="0"/>
            <a:chExt cx="6311265" cy="3487420"/>
          </a:xfrm>
        </p:grpSpPr>
        <p:pic>
          <p:nvPicPr>
            <p:cNvPr id="160" name="c2c95c24-ae1a-4db3-b811-578cb8e32ed3.png" descr="c2c95c24-ae1a-4db3-b811-578cb8e32ed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723084" cy="2723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432062" y="464093"/>
              <a:ext cx="3679106" cy="30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Sostituisce completamente o parzialmente la vista originale con una vista aumentata. Funziona tramite il riconoscimento degli oggetti, in modo che possa permettere di sostituire o aggiungere qualsiasi oggetto virtuale.</a:t>
              </a:r>
              <a:endParaRPr dirty="0"/>
            </a:p>
          </p:txBody>
        </p:sp>
        <p:sp>
          <p:nvSpPr>
            <p:cNvPr id="162" name="The sound ambience generator platforms allow you to deepen the desired effect and create a unique sound universe. For combinations of natural sounds (ocean, forest, climate) you can use :"/>
            <p:cNvSpPr txBox="1"/>
            <p:nvPr/>
          </p:nvSpPr>
          <p:spPr>
            <a:xfrm>
              <a:off x="2396686" y="127275"/>
              <a:ext cx="3914579" cy="484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defRPr sz="2280">
                  <a:solidFill>
                    <a:srgbClr val="F5937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Basata sulla sovrapposizione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5" grpId="2" animBg="1" advAuto="0"/>
      <p:bldP spid="159" grpId="3" animBg="1" advAuto="0"/>
      <p:bldP spid="163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418786" y="561641"/>
            <a:ext cx="12167228" cy="8747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Use of the sound effects"/>
          <p:cNvSpPr txBox="1"/>
          <p:nvPr/>
        </p:nvSpPr>
        <p:spPr>
          <a:xfrm>
            <a:off x="2519257" y="831355"/>
            <a:ext cx="8124019" cy="88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800"/>
              </a:lnSpc>
              <a:defRPr sz="4500" b="1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Video i</a:t>
            </a:r>
            <a:r>
              <a:rPr dirty="0" err="1"/>
              <a:t>mmersivo</a:t>
            </a:r>
            <a:r>
              <a:rPr dirty="0"/>
              <a:t> (vid</a:t>
            </a:r>
            <a:r>
              <a:rPr lang="it-IT" dirty="0"/>
              <a:t>e</a:t>
            </a:r>
            <a:r>
              <a:rPr dirty="0"/>
              <a:t>o 360°)</a:t>
            </a:r>
          </a:p>
        </p:txBody>
      </p:sp>
      <p:sp>
        <p:nvSpPr>
          <p:cNvPr id="167" name="They can be used as clues or as an aid during a mission."/>
          <p:cNvSpPr txBox="1"/>
          <p:nvPr/>
        </p:nvSpPr>
        <p:spPr>
          <a:xfrm>
            <a:off x="1624325" y="1573668"/>
            <a:ext cx="10374635" cy="49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5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Consente di registrare video di una scena del mondo reale in tutte le direzioni contemporaneamente.</a:t>
            </a:r>
            <a:endParaRPr dirty="0"/>
          </a:p>
        </p:txBody>
      </p:sp>
      <p:grpSp>
        <p:nvGrpSpPr>
          <p:cNvPr id="171" name="Groupe"/>
          <p:cNvGrpSpPr/>
          <p:nvPr/>
        </p:nvGrpSpPr>
        <p:grpSpPr>
          <a:xfrm>
            <a:off x="1005841" y="2465930"/>
            <a:ext cx="4383231" cy="6367684"/>
            <a:chOff x="0" y="0"/>
            <a:chExt cx="4383230" cy="6367683"/>
          </a:xfrm>
        </p:grpSpPr>
        <p:sp>
          <p:nvSpPr>
            <p:cNvPr id="168" name="To arouse emotion in the players, you can use a voice synthesizer. To do this online, in various models, use platforms:"/>
            <p:cNvSpPr txBox="1"/>
            <p:nvPr/>
          </p:nvSpPr>
          <p:spPr>
            <a:xfrm>
              <a:off x="0" y="3090440"/>
              <a:ext cx="4383230" cy="3277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120315" indent="-120315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dirty="0"/>
                <a:t>Lo spettatore viene "posizionato" al centro del video e può guardare in tutte le direzioni.</a:t>
              </a:r>
            </a:p>
            <a:p>
              <a:pPr marL="120315" indent="-120315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lang="it-IT" dirty="0"/>
            </a:p>
            <a:p>
              <a:pPr marL="120315" indent="-120315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dirty="0"/>
                <a:t>Durante la proiezione del video, l'utente controlla la direzione in cui guarda la scena.</a:t>
              </a:r>
              <a:endParaRPr dirty="0"/>
            </a:p>
          </p:txBody>
        </p:sp>
        <p:sp>
          <p:nvSpPr>
            <p:cNvPr id="169" name="Taking the user into account"/>
            <p:cNvSpPr txBox="1"/>
            <p:nvPr/>
          </p:nvSpPr>
          <p:spPr>
            <a:xfrm>
              <a:off x="618484" y="2469319"/>
              <a:ext cx="2811666" cy="526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800"/>
                </a:lnSpc>
                <a:defRPr sz="2000" b="1">
                  <a:solidFill>
                    <a:srgbClr val="000F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Importanza dell'utente</a:t>
              </a:r>
              <a:endParaRPr dirty="0"/>
            </a:p>
          </p:txBody>
        </p:sp>
        <p:pic>
          <p:nvPicPr>
            <p:cNvPr id="170" name="f911fc24-961d-4cbf-99c6-2ec849a9252c.png" descr="f911fc24-961d-4cbf-99c6-2ec849a9252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852" y="0"/>
              <a:ext cx="2351868" cy="2230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5" name="Groupe"/>
          <p:cNvGrpSpPr/>
          <p:nvPr/>
        </p:nvGrpSpPr>
        <p:grpSpPr>
          <a:xfrm>
            <a:off x="6569113" y="2638566"/>
            <a:ext cx="5212830" cy="6191721"/>
            <a:chOff x="217017" y="0"/>
            <a:chExt cx="5212828" cy="6191719"/>
          </a:xfrm>
        </p:grpSpPr>
        <p:sp>
          <p:nvSpPr>
            <p:cNvPr id="172" name="A riddle or a clue can be sound. Applications allow you to record your voice or a sound and generate spectograms (a diagram that associates each frequency with an intensity or power)."/>
            <p:cNvSpPr txBox="1"/>
            <p:nvPr/>
          </p:nvSpPr>
          <p:spPr>
            <a:xfrm>
              <a:off x="217017" y="2914476"/>
              <a:ext cx="5212828" cy="3277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200526" indent="-200526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dirty="0"/>
                <a:t>Le diverse parti devono essere montate in modo tale da </a:t>
              </a:r>
              <a:r>
                <a:rPr lang="it-IT"/>
                <a:t>renderle omogenee, </a:t>
              </a:r>
              <a:r>
                <a:rPr lang="it-IT" dirty="0"/>
                <a:t>regolando i colori, la luce e il contrasto di ogni video.</a:t>
              </a:r>
            </a:p>
            <a:p>
              <a:pPr marL="200526" indent="-200526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lang="it-IT" dirty="0"/>
            </a:p>
            <a:p>
              <a:pPr marL="200526" indent="-200526" algn="l" defTabSz="457200">
                <a:lnSpc>
                  <a:spcPct val="150000"/>
                </a:lnSpc>
                <a:buSzPct val="100000"/>
                <a:buChar char="•"/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it-IT" dirty="0"/>
                <a:t>Particolarmente importante è il montaggio della parte sonora.</a:t>
              </a:r>
              <a:endParaRPr dirty="0"/>
            </a:p>
          </p:txBody>
        </p:sp>
        <p:sp>
          <p:nvSpPr>
            <p:cNvPr id="173" name="The importance of technique and consistency"/>
            <p:cNvSpPr txBox="1"/>
            <p:nvPr/>
          </p:nvSpPr>
          <p:spPr>
            <a:xfrm>
              <a:off x="217017" y="2238233"/>
              <a:ext cx="5128005" cy="5264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ts val="3800"/>
                </a:lnSpc>
                <a:defRPr sz="2000" b="1">
                  <a:solidFill>
                    <a:srgbClr val="000F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/>
                <a:t>Importanza della tecnica e della coerenza</a:t>
              </a:r>
              <a:endParaRPr dirty="0"/>
            </a:p>
          </p:txBody>
        </p:sp>
        <p:pic>
          <p:nvPicPr>
            <p:cNvPr id="174" name="0321442d-d3a2-4d8d-a6f7-67061f0ff833.png" descr="0321442d-d3a2-4d8d-a6f7-67061f0ff83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680" y="0"/>
              <a:ext cx="2349501" cy="1885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5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430</Words>
  <Application>Microsoft Office PowerPoint</Application>
  <PresentationFormat>Personalizzato</PresentationFormat>
  <Paragraphs>43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Valentina Gianfranceschi</cp:lastModifiedBy>
  <cp:revision>4</cp:revision>
  <dcterms:modified xsi:type="dcterms:W3CDTF">2021-02-05T09:15:00Z</dcterms:modified>
</cp:coreProperties>
</file>