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64" r:id="rId3"/>
    <p:sldId id="256" r:id="rId4"/>
    <p:sldId id="276" r:id="rId5"/>
    <p:sldId id="265" r:id="rId6"/>
    <p:sldId id="267" r:id="rId7"/>
    <p:sldId id="266" r:id="rId8"/>
    <p:sldId id="270" r:id="rId9"/>
    <p:sldId id="271" r:id="rId10"/>
    <p:sldId id="272" r:id="rId11"/>
    <p:sldId id="257"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8A1FD-7C06-49DE-8628-8CF2F444D456}" type="datetimeFigureOut">
              <a:rPr lang="en-US" smtClean="0"/>
              <a:t>2/9/2021</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46B35-68A3-46D0-87C9-1DD84EF4C19C}" type="slidenum">
              <a:rPr lang="en-US" smtClean="0"/>
              <a:t>‹N°›</a:t>
            </a:fld>
            <a:endParaRPr lang="en-US"/>
          </a:p>
        </p:txBody>
      </p:sp>
    </p:spTree>
    <p:extLst>
      <p:ext uri="{BB962C8B-B14F-4D97-AF65-F5344CB8AC3E}">
        <p14:creationId xmlns:p14="http://schemas.microsoft.com/office/powerpoint/2010/main" val="420544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2</a:t>
            </a:fld>
            <a:endParaRPr lang="en-US"/>
          </a:p>
        </p:txBody>
      </p:sp>
    </p:spTree>
    <p:extLst>
      <p:ext uri="{BB962C8B-B14F-4D97-AF65-F5344CB8AC3E}">
        <p14:creationId xmlns:p14="http://schemas.microsoft.com/office/powerpoint/2010/main" val="324587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3</a:t>
            </a:fld>
            <a:endParaRPr lang="en-US"/>
          </a:p>
        </p:txBody>
      </p:sp>
    </p:spTree>
    <p:extLst>
      <p:ext uri="{BB962C8B-B14F-4D97-AF65-F5344CB8AC3E}">
        <p14:creationId xmlns:p14="http://schemas.microsoft.com/office/powerpoint/2010/main" val="270733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4</a:t>
            </a:fld>
            <a:endParaRPr lang="en-US"/>
          </a:p>
        </p:txBody>
      </p:sp>
    </p:spTree>
    <p:extLst>
      <p:ext uri="{BB962C8B-B14F-4D97-AF65-F5344CB8AC3E}">
        <p14:creationId xmlns:p14="http://schemas.microsoft.com/office/powerpoint/2010/main" val="402360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5</a:t>
            </a:fld>
            <a:endParaRPr lang="en-US"/>
          </a:p>
        </p:txBody>
      </p:sp>
    </p:spTree>
    <p:extLst>
      <p:ext uri="{BB962C8B-B14F-4D97-AF65-F5344CB8AC3E}">
        <p14:creationId xmlns:p14="http://schemas.microsoft.com/office/powerpoint/2010/main" val="96484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6</a:t>
            </a:fld>
            <a:endParaRPr lang="en-US"/>
          </a:p>
        </p:txBody>
      </p:sp>
    </p:spTree>
    <p:extLst>
      <p:ext uri="{BB962C8B-B14F-4D97-AF65-F5344CB8AC3E}">
        <p14:creationId xmlns:p14="http://schemas.microsoft.com/office/powerpoint/2010/main" val="347080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7</a:t>
            </a:fld>
            <a:endParaRPr lang="en-US"/>
          </a:p>
        </p:txBody>
      </p:sp>
    </p:spTree>
    <p:extLst>
      <p:ext uri="{BB962C8B-B14F-4D97-AF65-F5344CB8AC3E}">
        <p14:creationId xmlns:p14="http://schemas.microsoft.com/office/powerpoint/2010/main" val="112362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8</a:t>
            </a:fld>
            <a:endParaRPr lang="en-US"/>
          </a:p>
        </p:txBody>
      </p:sp>
    </p:spTree>
    <p:extLst>
      <p:ext uri="{BB962C8B-B14F-4D97-AF65-F5344CB8AC3E}">
        <p14:creationId xmlns:p14="http://schemas.microsoft.com/office/powerpoint/2010/main" val="325567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9</a:t>
            </a:fld>
            <a:endParaRPr lang="en-US"/>
          </a:p>
        </p:txBody>
      </p:sp>
    </p:spTree>
    <p:extLst>
      <p:ext uri="{BB962C8B-B14F-4D97-AF65-F5344CB8AC3E}">
        <p14:creationId xmlns:p14="http://schemas.microsoft.com/office/powerpoint/2010/main" val="260437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7829" y="1826079"/>
            <a:ext cx="6662057" cy="1260021"/>
          </a:xfrm>
        </p:spPr>
        <p:txBody>
          <a:bodyPr/>
          <a:lstStyle/>
          <a:p>
            <a:r>
              <a:rPr lang="en-US"/>
              <a:t>Click to edit Master title style</a:t>
            </a:r>
          </a:p>
        </p:txBody>
      </p:sp>
      <p:sp>
        <p:nvSpPr>
          <p:cNvPr id="3" name="Subtitle 2"/>
          <p:cNvSpPr>
            <a:spLocks noGrp="1"/>
          </p:cNvSpPr>
          <p:nvPr>
            <p:ph type="subTitle" idx="1"/>
          </p:nvPr>
        </p:nvSpPr>
        <p:spPr>
          <a:xfrm>
            <a:off x="1175657" y="3331028"/>
            <a:ext cx="5486400" cy="1502229"/>
          </a:xfrm>
        </p:spPr>
        <p:txBody>
          <a:bodyPr/>
          <a:lstStyle>
            <a:lvl1pPr marL="0" indent="0" algn="ctr">
              <a:buNone/>
              <a:defRPr>
                <a:solidFill>
                  <a:schemeClr val="tx1">
                    <a:tint val="7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0389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749996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9126" y="3777343"/>
            <a:ext cx="6662057" cy="1167493"/>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619126" y="2491469"/>
            <a:ext cx="6662057" cy="1285875"/>
          </a:xfrm>
        </p:spPr>
        <p:txBody>
          <a:bodyPr anchor="b"/>
          <a:lstStyle>
            <a:lvl1pPr marL="0" indent="0">
              <a:buNone/>
              <a:defRPr sz="1714">
                <a:solidFill>
                  <a:schemeClr val="tx1">
                    <a:tint val="75000"/>
                  </a:schemeClr>
                </a:solidFill>
              </a:defRPr>
            </a:lvl1pPr>
            <a:lvl2pPr marL="391866" indent="0">
              <a:buNone/>
              <a:defRPr sz="1543">
                <a:solidFill>
                  <a:schemeClr val="tx1">
                    <a:tint val="75000"/>
                  </a:schemeClr>
                </a:solidFill>
              </a:defRPr>
            </a:lvl2pPr>
            <a:lvl3pPr marL="783732" indent="0">
              <a:buNone/>
              <a:defRPr sz="1371">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6234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1886" y="1371600"/>
            <a:ext cx="3461657" cy="3879397"/>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84172" y="1371600"/>
            <a:ext cx="3461657" cy="3879397"/>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50375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91886" y="1315811"/>
            <a:ext cx="3463018" cy="548367"/>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391886" y="1864179"/>
            <a:ext cx="3463018" cy="3386818"/>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81450" y="1315811"/>
            <a:ext cx="3464379" cy="548367"/>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3981450" y="1864179"/>
            <a:ext cx="3464379" cy="3386818"/>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829741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814942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07741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1886" y="234043"/>
            <a:ext cx="2578554" cy="996043"/>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3064329" y="234043"/>
            <a:ext cx="4381500" cy="5016954"/>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91886" y="1230086"/>
            <a:ext cx="2578554" cy="4020911"/>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793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6247" y="4114800"/>
            <a:ext cx="4702629" cy="485775"/>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1536247" y="525236"/>
            <a:ext cx="4702629" cy="3526971"/>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endParaRPr lang="en-US"/>
          </a:p>
        </p:txBody>
      </p:sp>
      <p:sp>
        <p:nvSpPr>
          <p:cNvPr id="4" name="Text Placeholder 3"/>
          <p:cNvSpPr>
            <a:spLocks noGrp="1"/>
          </p:cNvSpPr>
          <p:nvPr>
            <p:ph type="body" sz="half" idx="2"/>
          </p:nvPr>
        </p:nvSpPr>
        <p:spPr>
          <a:xfrm>
            <a:off x="1536247" y="4600575"/>
            <a:ext cx="4702629" cy="689882"/>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8517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25860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82343" y="235404"/>
            <a:ext cx="1763486" cy="5015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1886" y="235404"/>
            <a:ext cx="5159829" cy="5015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5399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886" y="235404"/>
            <a:ext cx="7053943" cy="9797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1886" y="1371600"/>
            <a:ext cx="7053943" cy="38793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91886" y="5448301"/>
            <a:ext cx="1828800" cy="312964"/>
          </a:xfrm>
          <a:prstGeom prst="rect">
            <a:avLst/>
          </a:prstGeom>
        </p:spPr>
        <p:txBody>
          <a:bodyPr vert="horz" lIns="91440" tIns="45720" rIns="91440" bIns="45720" rtlCol="0" anchor="ctr"/>
          <a:lstStyle>
            <a:lvl1pPr algn="l">
              <a:defRPr sz="1029">
                <a:solidFill>
                  <a:schemeClr val="tx1">
                    <a:tint val="75000"/>
                  </a:schemeClr>
                </a:solidFill>
              </a:defRPr>
            </a:lvl1pPr>
          </a:lstStyle>
          <a:p>
            <a:fld id="{1D8BD707-D9CF-40AE-B4C6-C98DA3205C09}" type="datetimeFigureOut">
              <a:rPr lang="en-US" smtClean="0"/>
              <a:pPr/>
              <a:t>2/9/2021</a:t>
            </a:fld>
            <a:endParaRPr lang="en-US"/>
          </a:p>
        </p:txBody>
      </p:sp>
      <p:sp>
        <p:nvSpPr>
          <p:cNvPr id="5" name="Footer Placeholder 4"/>
          <p:cNvSpPr>
            <a:spLocks noGrp="1"/>
          </p:cNvSpPr>
          <p:nvPr>
            <p:ph type="ftr" sz="quarter" idx="3"/>
          </p:nvPr>
        </p:nvSpPr>
        <p:spPr>
          <a:xfrm>
            <a:off x="2677886" y="5448301"/>
            <a:ext cx="2481943" cy="312964"/>
          </a:xfrm>
          <a:prstGeom prst="rect">
            <a:avLst/>
          </a:prstGeom>
        </p:spPr>
        <p:txBody>
          <a:bodyPr vert="horz" lIns="91440" tIns="45720" rIns="91440" bIns="45720" rtlCol="0" anchor="ctr"/>
          <a:lstStyle>
            <a:lvl1pPr algn="ctr">
              <a:defRPr sz="102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617029" y="5448301"/>
            <a:ext cx="1828800" cy="312964"/>
          </a:xfrm>
          <a:prstGeom prst="rect">
            <a:avLst/>
          </a:prstGeom>
        </p:spPr>
        <p:txBody>
          <a:bodyPr vert="horz" lIns="91440" tIns="45720" rIns="91440" bIns="45720" rtlCol="0" anchor="ctr"/>
          <a:lstStyle>
            <a:lvl1pPr algn="r">
              <a:defRPr sz="1029">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444979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783732" rtl="0" eaLnBrk="1" latinLnBrk="0" hangingPunct="1">
        <a:spcBef>
          <a:spcPct val="0"/>
        </a:spcBef>
        <a:buNone/>
        <a:defRPr sz="3771" kern="1200">
          <a:solidFill>
            <a:schemeClr val="tx1"/>
          </a:solidFill>
          <a:latin typeface="+mj-lt"/>
          <a:ea typeface="+mj-ea"/>
          <a:cs typeface="+mj-cs"/>
        </a:defRPr>
      </a:lvl1pPr>
    </p:titleStyle>
    <p:bodyStyle>
      <a:lvl1pPr marL="293900" indent="-293900" algn="l" defTabSz="783732" rtl="0" eaLnBrk="1" latinLnBrk="0" hangingPunct="1">
        <a:spcBef>
          <a:spcPct val="20000"/>
        </a:spcBef>
        <a:buFont typeface="Arial" pitchFamily="34" charset="0"/>
        <a:buChar char="•"/>
        <a:defRPr sz="2743" kern="1200">
          <a:solidFill>
            <a:schemeClr val="tx1"/>
          </a:solidFill>
          <a:latin typeface="+mn-lt"/>
          <a:ea typeface="+mn-ea"/>
          <a:cs typeface="+mn-cs"/>
        </a:defRPr>
      </a:lvl1pPr>
      <a:lvl2pPr marL="636782" indent="-244916" algn="l" defTabSz="78373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9665" indent="-195933" algn="l" defTabSz="783732" rtl="0" eaLnBrk="1" latinLnBrk="0" hangingPunct="1">
        <a:spcBef>
          <a:spcPct val="20000"/>
        </a:spcBef>
        <a:buFont typeface="Arial" pitchFamily="34" charset="0"/>
        <a:buChar char="•"/>
        <a:defRPr sz="2057" kern="1200">
          <a:solidFill>
            <a:schemeClr val="tx1"/>
          </a:solidFill>
          <a:latin typeface="+mn-lt"/>
          <a:ea typeface="+mn-ea"/>
          <a:cs typeface="+mn-cs"/>
        </a:defRPr>
      </a:lvl3pPr>
      <a:lvl4pPr marL="1371531"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4pPr>
      <a:lvl5pPr marL="1763398"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5pPr>
      <a:lvl6pPr marL="2155264"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6pPr>
      <a:lvl7pPr marL="2547130"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7pPr>
      <a:lvl8pPr marL="2938996"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8pPr>
      <a:lvl9pPr marL="3330862"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hyperlink" Target="http://soulibre.ru/%D0%9C%D0%B0%D0%BB%D0%B5%D0%BD%D1%8C%D0%BA%D0%B8%D0%B9_%D0%BF%D1%80%D0%B8%D0%BD%D1%86_(%D0%90%D0%BD%D1%82%D1%83%D0%B0%D0%BD_%D0%B4%D0%B5_%D0%A1%D0%B5%D0%BD%D1%82-%D0%AD%D0%BA%D0%B7%D1%8E%D0%BF%D0%B5%D1%80%D0%B8)/en" TargetMode="External"/><Relationship Id="rId3" Type="http://schemas.openxmlformats.org/officeDocument/2006/relationships/notesSlide" Target="../notesSlides/notesSlide5.xml"/><Relationship Id="rId7" Type="http://schemas.openxmlformats.org/officeDocument/2006/relationships/image" Target="../media/image18.jp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hyperlink" Target="https://creativecommons.org/licenses/by-sa/3.0/" TargetMode="External"/><Relationship Id="rId3" Type="http://schemas.openxmlformats.org/officeDocument/2006/relationships/notesSlide" Target="../notesSlides/notesSlide7.xml"/><Relationship Id="rId7" Type="http://schemas.openxmlformats.org/officeDocument/2006/relationships/hyperlink" Target="http://jojojon.blogspot.com/2011/04/le-petit-prince.html" TargetMode="External"/><Relationship Id="rId12" Type="http://schemas.openxmlformats.org/officeDocument/2006/relationships/hyperlink" Target="https://www.flickr.com/photos/phploveme/8320069521/" TargetMode="External"/><Relationship Id="rId2" Type="http://schemas.openxmlformats.org/officeDocument/2006/relationships/slideLayout" Target="../slideLayouts/slideLayout7.xml"/><Relationship Id="rId16" Type="http://schemas.openxmlformats.org/officeDocument/2006/relationships/image" Target="../media/image24.jpg"/><Relationship Id="rId1" Type="http://schemas.openxmlformats.org/officeDocument/2006/relationships/tags" Target="../tags/tag7.xml"/><Relationship Id="rId6" Type="http://schemas.openxmlformats.org/officeDocument/2006/relationships/image" Target="../media/image20.jpeg"/><Relationship Id="rId11" Type="http://schemas.openxmlformats.org/officeDocument/2006/relationships/image" Target="../media/image22.jpg"/><Relationship Id="rId5" Type="http://schemas.openxmlformats.org/officeDocument/2006/relationships/image" Target="../media/image12.png"/><Relationship Id="rId15" Type="http://schemas.openxmlformats.org/officeDocument/2006/relationships/hyperlink" Target="http://surrealistaracional.com/2010/02/18/la-importancia-de-saber-hablar-en-publico/" TargetMode="External"/><Relationship Id="rId10" Type="http://schemas.openxmlformats.org/officeDocument/2006/relationships/hyperlink" Target="https://poemame.com/m/english" TargetMode="External"/><Relationship Id="rId4" Type="http://schemas.openxmlformats.org/officeDocument/2006/relationships/image" Target="../media/image11.png"/><Relationship Id="rId9" Type="http://schemas.openxmlformats.org/officeDocument/2006/relationships/image" Target="../media/image21.jpeg"/><Relationship Id="rId14"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slideLayout" Target="../slideLayouts/slideLayout7.xml"/><Relationship Id="rId7" Type="http://schemas.openxmlformats.org/officeDocument/2006/relationships/image" Target="../media/image13.png"/><Relationship Id="rId12" Type="http://schemas.openxmlformats.org/officeDocument/2006/relationships/hyperlink" Target="https://www.wallpaperflare.com/search?wallpaper=the+little+prince" TargetMode="External"/><Relationship Id="rId2" Type="http://schemas.openxmlformats.org/officeDocument/2006/relationships/video" Target="https://www.youtube.com/embed/0pPHuxhdMQA?feature=oembed" TargetMode="External"/><Relationship Id="rId1" Type="http://schemas.openxmlformats.org/officeDocument/2006/relationships/tags" Target="../tags/tag8.xml"/><Relationship Id="rId6" Type="http://schemas.openxmlformats.org/officeDocument/2006/relationships/image" Target="../media/image12.png"/><Relationship Id="rId11" Type="http://schemas.openxmlformats.org/officeDocument/2006/relationships/image" Target="../media/image26.jpg"/><Relationship Id="rId5" Type="http://schemas.openxmlformats.org/officeDocument/2006/relationships/image" Target="../media/image11.png"/><Relationship Id="rId10" Type="http://schemas.openxmlformats.org/officeDocument/2006/relationships/hyperlink" Target="https://creativecommons.org/licenses/by-nc-nd/3.0/" TargetMode="External"/><Relationship Id="rId4" Type="http://schemas.openxmlformats.org/officeDocument/2006/relationships/notesSlide" Target="../notesSlides/notesSlide8.xml"/><Relationship Id="rId9" Type="http://schemas.openxmlformats.org/officeDocument/2006/relationships/hyperlink" Target="https://arretsurinfo.ch/je-hais-mon-epoque-de-toutes-mes-forces-lhomme-y-meurt-de-so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20001" r="329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2839859" y="452537"/>
            <a:ext cx="2009871" cy="576163"/>
          </a:xfrm>
          <a:prstGeom prst="rect">
            <a:avLst/>
          </a:prstGeom>
        </p:spPr>
      </p:pic>
      <p:pic>
        <p:nvPicPr>
          <p:cNvPr id="3" name="Picture 3"/>
          <p:cNvPicPr>
            <a:picLocks noChangeAspect="1"/>
          </p:cNvPicPr>
          <p:nvPr/>
        </p:nvPicPr>
        <p:blipFill>
          <a:blip r:embed="rId4"/>
          <a:srcRect/>
          <a:stretch>
            <a:fillRect/>
          </a:stretch>
        </p:blipFill>
        <p:spPr>
          <a:xfrm>
            <a:off x="9812291" y="4085600"/>
            <a:ext cx="3743547" cy="4919915"/>
          </a:xfrm>
          <a:prstGeom prst="rect">
            <a:avLst/>
          </a:prstGeom>
        </p:spPr>
      </p:pic>
      <p:pic>
        <p:nvPicPr>
          <p:cNvPr id="4" name="Picture 4"/>
          <p:cNvPicPr>
            <a:picLocks noChangeAspect="1"/>
          </p:cNvPicPr>
          <p:nvPr/>
        </p:nvPicPr>
        <p:blipFill>
          <a:blip r:embed="rId5"/>
          <a:srcRect/>
          <a:stretch>
            <a:fillRect/>
          </a:stretch>
        </p:blipFill>
        <p:spPr>
          <a:xfrm>
            <a:off x="346224" y="70481"/>
            <a:ext cx="6890818" cy="2584057"/>
          </a:xfrm>
          <a:prstGeom prst="rect">
            <a:avLst/>
          </a:prstGeom>
        </p:spPr>
      </p:pic>
      <p:grpSp>
        <p:nvGrpSpPr>
          <p:cNvPr id="5" name="Group 5"/>
          <p:cNvGrpSpPr/>
          <p:nvPr/>
        </p:nvGrpSpPr>
        <p:grpSpPr>
          <a:xfrm>
            <a:off x="1028700" y="6701367"/>
            <a:ext cx="1921140" cy="1279617"/>
            <a:chOff x="0" y="0"/>
            <a:chExt cx="2988440" cy="1990515"/>
          </a:xfrm>
        </p:grpSpPr>
        <p:grpSp>
          <p:nvGrpSpPr>
            <p:cNvPr id="6" name="Group 6"/>
            <p:cNvGrpSpPr/>
            <p:nvPr/>
          </p:nvGrpSpPr>
          <p:grpSpPr>
            <a:xfrm>
              <a:off x="0" y="0"/>
              <a:ext cx="2988440" cy="1990515"/>
              <a:chOff x="0" y="0"/>
              <a:chExt cx="2852426" cy="1899920"/>
            </a:xfrm>
          </p:grpSpPr>
          <p:sp>
            <p:nvSpPr>
              <p:cNvPr id="7" name="Freeform 7"/>
              <p:cNvSpPr/>
              <p:nvPr/>
            </p:nvSpPr>
            <p:spPr>
              <a:xfrm>
                <a:off x="6350" y="6350"/>
                <a:ext cx="2839726" cy="1887220"/>
              </a:xfrm>
              <a:custGeom>
                <a:avLst/>
                <a:gdLst/>
                <a:ahLst/>
                <a:cxnLst/>
                <a:rect l="l" t="t" r="r" b="b"/>
                <a:pathLst>
                  <a:path w="2839726" h="1887220">
                    <a:moveTo>
                      <a:pt x="0" y="0"/>
                    </a:moveTo>
                    <a:lnTo>
                      <a:pt x="2839726" y="0"/>
                    </a:lnTo>
                    <a:lnTo>
                      <a:pt x="2839726" y="1887220"/>
                    </a:lnTo>
                    <a:lnTo>
                      <a:pt x="0" y="1887220"/>
                    </a:lnTo>
                    <a:close/>
                  </a:path>
                </a:pathLst>
              </a:custGeom>
              <a:solidFill>
                <a:srgbClr val="FFBD59"/>
              </a:solidFill>
            </p:spPr>
          </p:sp>
          <p:sp>
            <p:nvSpPr>
              <p:cNvPr id="8" name="Freeform 8"/>
              <p:cNvSpPr/>
              <p:nvPr/>
            </p:nvSpPr>
            <p:spPr>
              <a:xfrm>
                <a:off x="0" y="0"/>
                <a:ext cx="2852426" cy="1899920"/>
              </a:xfrm>
              <a:custGeom>
                <a:avLst/>
                <a:gdLst/>
                <a:ahLst/>
                <a:cxnLst/>
                <a:rect l="l" t="t" r="r" b="b"/>
                <a:pathLst>
                  <a:path w="2852426" h="1899920">
                    <a:moveTo>
                      <a:pt x="6350" y="1899920"/>
                    </a:moveTo>
                    <a:lnTo>
                      <a:pt x="0" y="1899920"/>
                    </a:lnTo>
                    <a:lnTo>
                      <a:pt x="0" y="0"/>
                    </a:lnTo>
                    <a:lnTo>
                      <a:pt x="2852426" y="0"/>
                    </a:lnTo>
                    <a:lnTo>
                      <a:pt x="2852426" y="1899920"/>
                    </a:lnTo>
                    <a:lnTo>
                      <a:pt x="6350" y="1899920"/>
                    </a:lnTo>
                    <a:close/>
                    <a:moveTo>
                      <a:pt x="12700" y="12700"/>
                    </a:moveTo>
                    <a:lnTo>
                      <a:pt x="12700" y="1887220"/>
                    </a:lnTo>
                    <a:lnTo>
                      <a:pt x="2839726" y="1887220"/>
                    </a:lnTo>
                    <a:lnTo>
                      <a:pt x="2839726" y="12700"/>
                    </a:lnTo>
                    <a:lnTo>
                      <a:pt x="12700" y="12700"/>
                    </a:lnTo>
                    <a:close/>
                  </a:path>
                </a:pathLst>
              </a:custGeom>
              <a:solidFill>
                <a:srgbClr val="2B4899"/>
              </a:solidFill>
            </p:spPr>
          </p:sp>
          <p:sp>
            <p:nvSpPr>
              <p:cNvPr id="9" name="Freeform 9"/>
              <p:cNvSpPr/>
              <p:nvPr/>
            </p:nvSpPr>
            <p:spPr>
              <a:xfrm>
                <a:off x="139700" y="140970"/>
                <a:ext cx="2571756" cy="1619250"/>
              </a:xfrm>
              <a:custGeom>
                <a:avLst/>
                <a:gdLst/>
                <a:ahLst/>
                <a:cxnLst/>
                <a:rect l="l" t="t" r="r" b="b"/>
                <a:pathLst>
                  <a:path w="2571756" h="1619250">
                    <a:moveTo>
                      <a:pt x="0" y="0"/>
                    </a:moveTo>
                    <a:lnTo>
                      <a:pt x="2571756" y="0"/>
                    </a:lnTo>
                    <a:lnTo>
                      <a:pt x="2571756" y="1619250"/>
                    </a:lnTo>
                    <a:lnTo>
                      <a:pt x="0" y="1619250"/>
                    </a:lnTo>
                    <a:close/>
                  </a:path>
                </a:pathLst>
              </a:custGeom>
              <a:solidFill>
                <a:srgbClr val="FFFFFF"/>
              </a:solidFill>
            </p:spPr>
          </p:sp>
        </p:grpSp>
        <p:pic>
          <p:nvPicPr>
            <p:cNvPr id="10" name="Picture 10"/>
            <p:cNvPicPr>
              <a:picLocks noChangeAspect="1"/>
            </p:cNvPicPr>
            <p:nvPr/>
          </p:nvPicPr>
          <p:blipFill>
            <a:blip r:embed="rId6"/>
            <a:srcRect l="12953" t="17912" r="10085" b="14395"/>
            <a:stretch>
              <a:fillRect/>
            </a:stretch>
          </p:blipFill>
          <p:spPr>
            <a:xfrm>
              <a:off x="348396" y="321006"/>
              <a:ext cx="2380343" cy="1422400"/>
            </a:xfrm>
            <a:prstGeom prst="rect">
              <a:avLst/>
            </a:prstGeom>
          </p:spPr>
        </p:pic>
      </p:grpSp>
      <p:grpSp>
        <p:nvGrpSpPr>
          <p:cNvPr id="11" name="Group 11"/>
          <p:cNvGrpSpPr/>
          <p:nvPr/>
        </p:nvGrpSpPr>
        <p:grpSpPr>
          <a:xfrm>
            <a:off x="6130333" y="6701367"/>
            <a:ext cx="1921140" cy="1279617"/>
            <a:chOff x="0" y="0"/>
            <a:chExt cx="2988440" cy="1990515"/>
          </a:xfrm>
        </p:grpSpPr>
        <p:grpSp>
          <p:nvGrpSpPr>
            <p:cNvPr id="12" name="Group 12"/>
            <p:cNvGrpSpPr/>
            <p:nvPr/>
          </p:nvGrpSpPr>
          <p:grpSpPr>
            <a:xfrm>
              <a:off x="0" y="0"/>
              <a:ext cx="2988440" cy="1990515"/>
              <a:chOff x="0" y="0"/>
              <a:chExt cx="2852426" cy="1899920"/>
            </a:xfrm>
          </p:grpSpPr>
          <p:sp>
            <p:nvSpPr>
              <p:cNvPr id="13" name="Freeform 13"/>
              <p:cNvSpPr/>
              <p:nvPr/>
            </p:nvSpPr>
            <p:spPr>
              <a:xfrm>
                <a:off x="6350" y="6350"/>
                <a:ext cx="2839726" cy="1887220"/>
              </a:xfrm>
              <a:custGeom>
                <a:avLst/>
                <a:gdLst/>
                <a:ahLst/>
                <a:cxnLst/>
                <a:rect l="l" t="t" r="r" b="b"/>
                <a:pathLst>
                  <a:path w="2839726" h="1887220">
                    <a:moveTo>
                      <a:pt x="0" y="0"/>
                    </a:moveTo>
                    <a:lnTo>
                      <a:pt x="2839726" y="0"/>
                    </a:lnTo>
                    <a:lnTo>
                      <a:pt x="2839726" y="1887220"/>
                    </a:lnTo>
                    <a:lnTo>
                      <a:pt x="0" y="1887220"/>
                    </a:lnTo>
                    <a:close/>
                  </a:path>
                </a:pathLst>
              </a:custGeom>
              <a:solidFill>
                <a:srgbClr val="FFBD59"/>
              </a:solidFill>
            </p:spPr>
          </p:sp>
          <p:sp>
            <p:nvSpPr>
              <p:cNvPr id="14" name="Freeform 14"/>
              <p:cNvSpPr/>
              <p:nvPr/>
            </p:nvSpPr>
            <p:spPr>
              <a:xfrm>
                <a:off x="0" y="0"/>
                <a:ext cx="2852426" cy="1899920"/>
              </a:xfrm>
              <a:custGeom>
                <a:avLst/>
                <a:gdLst/>
                <a:ahLst/>
                <a:cxnLst/>
                <a:rect l="l" t="t" r="r" b="b"/>
                <a:pathLst>
                  <a:path w="2852426" h="1899920">
                    <a:moveTo>
                      <a:pt x="6350" y="1899920"/>
                    </a:moveTo>
                    <a:lnTo>
                      <a:pt x="0" y="1899920"/>
                    </a:lnTo>
                    <a:lnTo>
                      <a:pt x="0" y="0"/>
                    </a:lnTo>
                    <a:lnTo>
                      <a:pt x="2852426" y="0"/>
                    </a:lnTo>
                    <a:lnTo>
                      <a:pt x="2852426" y="1899920"/>
                    </a:lnTo>
                    <a:lnTo>
                      <a:pt x="6350" y="1899920"/>
                    </a:lnTo>
                    <a:close/>
                    <a:moveTo>
                      <a:pt x="12700" y="12700"/>
                    </a:moveTo>
                    <a:lnTo>
                      <a:pt x="12700" y="1887220"/>
                    </a:lnTo>
                    <a:lnTo>
                      <a:pt x="2839726" y="1887220"/>
                    </a:lnTo>
                    <a:lnTo>
                      <a:pt x="2839726" y="12700"/>
                    </a:lnTo>
                    <a:lnTo>
                      <a:pt x="12700" y="12700"/>
                    </a:lnTo>
                    <a:close/>
                  </a:path>
                </a:pathLst>
              </a:custGeom>
              <a:solidFill>
                <a:srgbClr val="2B4899"/>
              </a:solidFill>
            </p:spPr>
          </p:sp>
          <p:sp>
            <p:nvSpPr>
              <p:cNvPr id="15" name="Freeform 15"/>
              <p:cNvSpPr/>
              <p:nvPr/>
            </p:nvSpPr>
            <p:spPr>
              <a:xfrm>
                <a:off x="139700" y="140970"/>
                <a:ext cx="2571756" cy="1619250"/>
              </a:xfrm>
              <a:custGeom>
                <a:avLst/>
                <a:gdLst/>
                <a:ahLst/>
                <a:cxnLst/>
                <a:rect l="l" t="t" r="r" b="b"/>
                <a:pathLst>
                  <a:path w="2571756" h="1619250">
                    <a:moveTo>
                      <a:pt x="0" y="0"/>
                    </a:moveTo>
                    <a:lnTo>
                      <a:pt x="2571756" y="0"/>
                    </a:lnTo>
                    <a:lnTo>
                      <a:pt x="2571756" y="1619250"/>
                    </a:lnTo>
                    <a:lnTo>
                      <a:pt x="0" y="1619250"/>
                    </a:lnTo>
                    <a:close/>
                  </a:path>
                </a:pathLst>
              </a:custGeom>
              <a:solidFill>
                <a:srgbClr val="FFFFFF"/>
              </a:solidFill>
            </p:spPr>
          </p:sp>
        </p:grpSp>
        <p:pic>
          <p:nvPicPr>
            <p:cNvPr id="16" name="Picture 16"/>
            <p:cNvPicPr>
              <a:picLocks noChangeAspect="1"/>
            </p:cNvPicPr>
            <p:nvPr/>
          </p:nvPicPr>
          <p:blipFill>
            <a:blip r:embed="rId7"/>
            <a:srcRect/>
            <a:stretch>
              <a:fillRect/>
            </a:stretch>
          </p:blipFill>
          <p:spPr>
            <a:xfrm>
              <a:off x="238785" y="521331"/>
              <a:ext cx="2510871" cy="947854"/>
            </a:xfrm>
            <a:prstGeom prst="rect">
              <a:avLst/>
            </a:prstGeom>
          </p:spPr>
        </p:pic>
      </p:grpSp>
      <p:grpSp>
        <p:nvGrpSpPr>
          <p:cNvPr id="17" name="Group 17"/>
          <p:cNvGrpSpPr/>
          <p:nvPr/>
        </p:nvGrpSpPr>
        <p:grpSpPr>
          <a:xfrm>
            <a:off x="5748261" y="5067188"/>
            <a:ext cx="1342642" cy="1279617"/>
            <a:chOff x="0" y="0"/>
            <a:chExt cx="2088555" cy="1990515"/>
          </a:xfrm>
        </p:grpSpPr>
        <p:grpSp>
          <p:nvGrpSpPr>
            <p:cNvPr id="18" name="Group 18"/>
            <p:cNvGrpSpPr/>
            <p:nvPr/>
          </p:nvGrpSpPr>
          <p:grpSpPr>
            <a:xfrm>
              <a:off x="0" y="0"/>
              <a:ext cx="2088555" cy="1990515"/>
              <a:chOff x="0" y="0"/>
              <a:chExt cx="1993497" cy="1899920"/>
            </a:xfrm>
          </p:grpSpPr>
          <p:sp>
            <p:nvSpPr>
              <p:cNvPr id="19" name="Freeform 19"/>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20" name="Freeform 20"/>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21" name="Freeform 21"/>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22" name="Picture 22"/>
            <p:cNvPicPr>
              <a:picLocks noChangeAspect="1"/>
            </p:cNvPicPr>
            <p:nvPr/>
          </p:nvPicPr>
          <p:blipFill>
            <a:blip r:embed="rId8"/>
            <a:srcRect/>
            <a:stretch>
              <a:fillRect/>
            </a:stretch>
          </p:blipFill>
          <p:spPr>
            <a:xfrm>
              <a:off x="266394" y="198963"/>
              <a:ext cx="1555767" cy="1592590"/>
            </a:xfrm>
            <a:prstGeom prst="rect">
              <a:avLst/>
            </a:prstGeom>
          </p:spPr>
        </p:pic>
      </p:grpSp>
      <p:grpSp>
        <p:nvGrpSpPr>
          <p:cNvPr id="23" name="Group 23"/>
          <p:cNvGrpSpPr/>
          <p:nvPr/>
        </p:nvGrpSpPr>
        <p:grpSpPr>
          <a:xfrm>
            <a:off x="3803452" y="5067188"/>
            <a:ext cx="1342642" cy="1279617"/>
            <a:chOff x="0" y="0"/>
            <a:chExt cx="2088555" cy="1990515"/>
          </a:xfrm>
        </p:grpSpPr>
        <p:grpSp>
          <p:nvGrpSpPr>
            <p:cNvPr id="24" name="Group 24"/>
            <p:cNvGrpSpPr/>
            <p:nvPr/>
          </p:nvGrpSpPr>
          <p:grpSpPr>
            <a:xfrm>
              <a:off x="0" y="0"/>
              <a:ext cx="2088555" cy="1990515"/>
              <a:chOff x="0" y="0"/>
              <a:chExt cx="1993497" cy="1899920"/>
            </a:xfrm>
          </p:grpSpPr>
          <p:sp>
            <p:nvSpPr>
              <p:cNvPr id="25" name="Freeform 25"/>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26" name="Freeform 26"/>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27" name="Freeform 27"/>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28" name="Picture 28"/>
            <p:cNvPicPr>
              <a:picLocks noChangeAspect="1"/>
            </p:cNvPicPr>
            <p:nvPr/>
          </p:nvPicPr>
          <p:blipFill>
            <a:blip r:embed="rId9"/>
            <a:srcRect/>
            <a:stretch>
              <a:fillRect/>
            </a:stretch>
          </p:blipFill>
          <p:spPr>
            <a:xfrm>
              <a:off x="312574" y="173563"/>
              <a:ext cx="1483208" cy="1660308"/>
            </a:xfrm>
            <a:prstGeom prst="rect">
              <a:avLst/>
            </a:prstGeom>
          </p:spPr>
        </p:pic>
      </p:grpSp>
      <p:grpSp>
        <p:nvGrpSpPr>
          <p:cNvPr id="29" name="Group 29"/>
          <p:cNvGrpSpPr/>
          <p:nvPr/>
        </p:nvGrpSpPr>
        <p:grpSpPr>
          <a:xfrm>
            <a:off x="3331913" y="6962244"/>
            <a:ext cx="2416348" cy="757863"/>
            <a:chOff x="0" y="0"/>
            <a:chExt cx="3758764" cy="1178899"/>
          </a:xfrm>
        </p:grpSpPr>
        <p:grpSp>
          <p:nvGrpSpPr>
            <p:cNvPr id="30" name="Group 30"/>
            <p:cNvGrpSpPr/>
            <p:nvPr/>
          </p:nvGrpSpPr>
          <p:grpSpPr>
            <a:xfrm>
              <a:off x="0" y="0"/>
              <a:ext cx="3758764" cy="1178899"/>
              <a:chOff x="0" y="0"/>
              <a:chExt cx="3587689" cy="1125243"/>
            </a:xfrm>
          </p:grpSpPr>
          <p:sp>
            <p:nvSpPr>
              <p:cNvPr id="31" name="Freeform 31"/>
              <p:cNvSpPr/>
              <p:nvPr/>
            </p:nvSpPr>
            <p:spPr>
              <a:xfrm>
                <a:off x="6350" y="6350"/>
                <a:ext cx="3574989" cy="1112543"/>
              </a:xfrm>
              <a:custGeom>
                <a:avLst/>
                <a:gdLst/>
                <a:ahLst/>
                <a:cxnLst/>
                <a:rect l="l" t="t" r="r" b="b"/>
                <a:pathLst>
                  <a:path w="3574989" h="1112543">
                    <a:moveTo>
                      <a:pt x="0" y="0"/>
                    </a:moveTo>
                    <a:lnTo>
                      <a:pt x="3574989" y="0"/>
                    </a:lnTo>
                    <a:lnTo>
                      <a:pt x="3574989" y="1112543"/>
                    </a:lnTo>
                    <a:lnTo>
                      <a:pt x="0" y="1112543"/>
                    </a:lnTo>
                    <a:close/>
                  </a:path>
                </a:pathLst>
              </a:custGeom>
              <a:solidFill>
                <a:srgbClr val="FFBD59"/>
              </a:solidFill>
            </p:spPr>
          </p:sp>
          <p:sp>
            <p:nvSpPr>
              <p:cNvPr id="32" name="Freeform 32"/>
              <p:cNvSpPr/>
              <p:nvPr/>
            </p:nvSpPr>
            <p:spPr>
              <a:xfrm>
                <a:off x="0" y="0"/>
                <a:ext cx="3587689" cy="1125243"/>
              </a:xfrm>
              <a:custGeom>
                <a:avLst/>
                <a:gdLst/>
                <a:ahLst/>
                <a:cxnLst/>
                <a:rect l="l" t="t" r="r" b="b"/>
                <a:pathLst>
                  <a:path w="3587689" h="1125243">
                    <a:moveTo>
                      <a:pt x="6350" y="1125243"/>
                    </a:moveTo>
                    <a:lnTo>
                      <a:pt x="0" y="1125243"/>
                    </a:lnTo>
                    <a:lnTo>
                      <a:pt x="0" y="0"/>
                    </a:lnTo>
                    <a:lnTo>
                      <a:pt x="3587689" y="0"/>
                    </a:lnTo>
                    <a:lnTo>
                      <a:pt x="3587689" y="1125243"/>
                    </a:lnTo>
                    <a:lnTo>
                      <a:pt x="6350" y="1125243"/>
                    </a:lnTo>
                    <a:close/>
                    <a:moveTo>
                      <a:pt x="12700" y="12700"/>
                    </a:moveTo>
                    <a:lnTo>
                      <a:pt x="12700" y="1112543"/>
                    </a:lnTo>
                    <a:lnTo>
                      <a:pt x="3574989" y="1112543"/>
                    </a:lnTo>
                    <a:lnTo>
                      <a:pt x="3574989" y="12700"/>
                    </a:lnTo>
                    <a:lnTo>
                      <a:pt x="12700" y="12700"/>
                    </a:lnTo>
                    <a:close/>
                  </a:path>
                </a:pathLst>
              </a:custGeom>
              <a:solidFill>
                <a:srgbClr val="2B4899"/>
              </a:solidFill>
            </p:spPr>
          </p:sp>
          <p:sp>
            <p:nvSpPr>
              <p:cNvPr id="33" name="Freeform 33"/>
              <p:cNvSpPr/>
              <p:nvPr/>
            </p:nvSpPr>
            <p:spPr>
              <a:xfrm>
                <a:off x="139700" y="140970"/>
                <a:ext cx="3307019" cy="844573"/>
              </a:xfrm>
              <a:custGeom>
                <a:avLst/>
                <a:gdLst/>
                <a:ahLst/>
                <a:cxnLst/>
                <a:rect l="l" t="t" r="r" b="b"/>
                <a:pathLst>
                  <a:path w="3307019" h="844573">
                    <a:moveTo>
                      <a:pt x="0" y="0"/>
                    </a:moveTo>
                    <a:lnTo>
                      <a:pt x="3307019" y="0"/>
                    </a:lnTo>
                    <a:lnTo>
                      <a:pt x="3307019" y="844573"/>
                    </a:lnTo>
                    <a:lnTo>
                      <a:pt x="0" y="844573"/>
                    </a:lnTo>
                    <a:close/>
                  </a:path>
                </a:pathLst>
              </a:custGeom>
              <a:solidFill>
                <a:srgbClr val="FFFFFF"/>
              </a:solidFill>
            </p:spPr>
          </p:sp>
        </p:grpSp>
        <p:pic>
          <p:nvPicPr>
            <p:cNvPr id="34" name="Picture 34"/>
            <p:cNvPicPr>
              <a:picLocks noChangeAspect="1"/>
            </p:cNvPicPr>
            <p:nvPr/>
          </p:nvPicPr>
          <p:blipFill>
            <a:blip r:embed="rId10"/>
            <a:srcRect/>
            <a:stretch>
              <a:fillRect/>
            </a:stretch>
          </p:blipFill>
          <p:spPr>
            <a:xfrm>
              <a:off x="299179" y="320302"/>
              <a:ext cx="3160406" cy="541220"/>
            </a:xfrm>
            <a:prstGeom prst="rect">
              <a:avLst/>
            </a:prstGeom>
          </p:spPr>
        </p:pic>
      </p:grpSp>
      <p:grpSp>
        <p:nvGrpSpPr>
          <p:cNvPr id="35" name="Group 35"/>
          <p:cNvGrpSpPr/>
          <p:nvPr/>
        </p:nvGrpSpPr>
        <p:grpSpPr>
          <a:xfrm>
            <a:off x="1858642" y="5067188"/>
            <a:ext cx="1342642" cy="1279617"/>
            <a:chOff x="0" y="0"/>
            <a:chExt cx="2088555" cy="1990515"/>
          </a:xfrm>
        </p:grpSpPr>
        <p:grpSp>
          <p:nvGrpSpPr>
            <p:cNvPr id="36" name="Group 36"/>
            <p:cNvGrpSpPr/>
            <p:nvPr/>
          </p:nvGrpSpPr>
          <p:grpSpPr>
            <a:xfrm>
              <a:off x="0" y="0"/>
              <a:ext cx="2088555" cy="1990515"/>
              <a:chOff x="0" y="0"/>
              <a:chExt cx="1993497" cy="1899920"/>
            </a:xfrm>
          </p:grpSpPr>
          <p:sp>
            <p:nvSpPr>
              <p:cNvPr id="37" name="Freeform 37"/>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38" name="Freeform 38"/>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39" name="Freeform 39"/>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40" name="Picture 40"/>
            <p:cNvPicPr>
              <a:picLocks noChangeAspect="1"/>
            </p:cNvPicPr>
            <p:nvPr/>
          </p:nvPicPr>
          <p:blipFill>
            <a:blip r:embed="rId11"/>
            <a:srcRect/>
            <a:stretch>
              <a:fillRect/>
            </a:stretch>
          </p:blipFill>
          <p:spPr>
            <a:xfrm>
              <a:off x="90225" y="82411"/>
              <a:ext cx="1908104" cy="1908104"/>
            </a:xfrm>
            <a:prstGeom prst="rect">
              <a:avLst/>
            </a:prstGeom>
          </p:spPr>
        </p:pic>
      </p:grpSp>
      <p:sp>
        <p:nvSpPr>
          <p:cNvPr id="41" name="TextBox 41"/>
          <p:cNvSpPr txBox="1"/>
          <p:nvPr/>
        </p:nvSpPr>
        <p:spPr>
          <a:xfrm>
            <a:off x="999989" y="2075800"/>
            <a:ext cx="10050971" cy="1123577"/>
          </a:xfrm>
          <a:prstGeom prst="rect">
            <a:avLst/>
          </a:prstGeom>
        </p:spPr>
        <p:txBody>
          <a:bodyPr wrap="square" lIns="0" tIns="0" rIns="0" bIns="0" rtlCol="0" anchor="t">
            <a:spAutoFit/>
          </a:bodyPr>
          <a:lstStyle/>
          <a:p>
            <a:pPr defTabSz="783732">
              <a:lnSpc>
                <a:spcPts val="9600"/>
              </a:lnSpc>
            </a:pPr>
            <a:r>
              <a:rPr lang="en-US" sz="6857" dirty="0">
                <a:solidFill>
                  <a:srgbClr val="FEFEFF"/>
                </a:solidFill>
                <a:latin typeface="Kollektif Bold"/>
              </a:rPr>
              <a:t>Module </a:t>
            </a:r>
            <a:r>
              <a:rPr lang="en-US" sz="6857" dirty="0" err="1">
                <a:solidFill>
                  <a:srgbClr val="FEFEFF"/>
                </a:solidFill>
                <a:latin typeface="Kollektif Bold"/>
              </a:rPr>
              <a:t>d’e</a:t>
            </a:r>
            <a:r>
              <a:rPr lang="en-US" sz="6857" dirty="0">
                <a:solidFill>
                  <a:srgbClr val="FEFEFF"/>
                </a:solidFill>
                <a:latin typeface="Kollektif Bold"/>
              </a:rPr>
              <a:t>-learning</a:t>
            </a:r>
          </a:p>
        </p:txBody>
      </p:sp>
      <p:sp>
        <p:nvSpPr>
          <p:cNvPr id="42" name="TextBox 42"/>
          <p:cNvSpPr txBox="1"/>
          <p:nvPr/>
        </p:nvSpPr>
        <p:spPr>
          <a:xfrm>
            <a:off x="471553" y="9201150"/>
            <a:ext cx="7256210" cy="709490"/>
          </a:xfrm>
          <a:prstGeom prst="rect">
            <a:avLst/>
          </a:prstGeom>
        </p:spPr>
        <p:txBody>
          <a:bodyPr lIns="0" tIns="0" rIns="0" bIns="0" rtlCol="0" anchor="t">
            <a:spAutoFit/>
          </a:bodyPr>
          <a:lstStyle/>
          <a:p>
            <a:pPr defTabSz="783732">
              <a:lnSpc>
                <a:spcPts val="1919"/>
              </a:lnSpc>
              <a:spcBef>
                <a:spcPct val="0"/>
              </a:spcBef>
            </a:pPr>
            <a:r>
              <a:rPr lang="fr-FR" sz="1200" b="0" i="0" u="none" strike="noStrike" dirty="0">
                <a:solidFill>
                  <a:srgbClr val="FEFEFF"/>
                </a:solidFill>
                <a:effectLst/>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en-US" sz="1371" dirty="0">
              <a:solidFill>
                <a:srgbClr val="FEFEFF"/>
              </a:solidFill>
              <a:latin typeface="Cooper Hewitt"/>
            </a:endParaRPr>
          </a:p>
        </p:txBody>
      </p:sp>
      <p:sp>
        <p:nvSpPr>
          <p:cNvPr id="43" name="TextBox 43"/>
          <p:cNvSpPr txBox="1"/>
          <p:nvPr/>
        </p:nvSpPr>
        <p:spPr>
          <a:xfrm>
            <a:off x="999988" y="3165459"/>
            <a:ext cx="8981407" cy="1545616"/>
          </a:xfrm>
          <a:prstGeom prst="rect">
            <a:avLst/>
          </a:prstGeom>
        </p:spPr>
        <p:txBody>
          <a:bodyPr lIns="0" tIns="0" rIns="0" bIns="0" rtlCol="0" anchor="t">
            <a:spAutoFit/>
          </a:bodyPr>
          <a:lstStyle/>
          <a:p>
            <a:pPr>
              <a:lnSpc>
                <a:spcPct val="107000"/>
              </a:lnSpc>
              <a:spcAft>
                <a:spcPts val="800"/>
              </a:spcAft>
            </a:pPr>
            <a:r>
              <a:rPr lang="en-US" sz="4800" dirty="0">
                <a:solidFill>
                  <a:srgbClr val="4D4F54"/>
                </a:solidFill>
                <a:effectLst/>
                <a:latin typeface="Calibri" panose="020F0502020204030204" pitchFamily="34" charset="0"/>
                <a:ea typeface="Calibri" panose="020F0502020204030204" pitchFamily="34" charset="0"/>
                <a:cs typeface="Calibri" panose="020F0502020204030204" pitchFamily="34" charset="0"/>
              </a:rPr>
              <a:t>STE</a:t>
            </a:r>
            <a:r>
              <a:rPr lang="lv-LV" sz="4800" dirty="0">
                <a:solidFill>
                  <a:srgbClr val="4D4F54"/>
                </a:solidFill>
                <a:effectLst/>
                <a:latin typeface="Calibri" panose="020F0502020204030204" pitchFamily="34" charset="0"/>
                <a:ea typeface="Calibri" panose="020F0502020204030204" pitchFamily="34" charset="0"/>
                <a:cs typeface="Calibri" panose="020F0502020204030204" pitchFamily="34" charset="0"/>
              </a:rPr>
              <a:t>A</a:t>
            </a:r>
            <a:r>
              <a:rPr lang="en-US" sz="4800" dirty="0">
                <a:solidFill>
                  <a:srgbClr val="4D4F54"/>
                </a:solidFill>
                <a:effectLst/>
                <a:latin typeface="Calibri" panose="020F0502020204030204" pitchFamily="34" charset="0"/>
                <a:ea typeface="Calibri" panose="020F0502020204030204" pitchFamily="34" charset="0"/>
                <a:cs typeface="Calibri" panose="020F0502020204030204" pitchFamily="34" charset="0"/>
              </a:rPr>
              <a:t>M </a:t>
            </a:r>
            <a:r>
              <a:rPr lang="en-US" sz="4800" dirty="0" err="1">
                <a:solidFill>
                  <a:srgbClr val="4D4F54"/>
                </a:solidFill>
                <a:effectLst/>
                <a:latin typeface="Calibri" panose="020F0502020204030204" pitchFamily="34" charset="0"/>
                <a:ea typeface="Calibri" panose="020F0502020204030204" pitchFamily="34" charset="0"/>
                <a:cs typeface="Calibri" panose="020F0502020204030204" pitchFamily="34" charset="0"/>
              </a:rPr>
              <a:t>comme</a:t>
            </a:r>
            <a:r>
              <a:rPr lang="en-US" sz="4800" dirty="0">
                <a:solidFill>
                  <a:srgbClr val="4D4F54"/>
                </a:solidFill>
                <a:effectLst/>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4D4F54"/>
                </a:solidFill>
                <a:effectLst/>
                <a:latin typeface="Calibri" panose="020F0502020204030204" pitchFamily="34" charset="0"/>
                <a:ea typeface="Calibri" panose="020F0502020204030204" pitchFamily="34" charset="0"/>
                <a:cs typeface="Calibri" panose="020F0502020204030204" pitchFamily="34" charset="0"/>
              </a:rPr>
              <a:t>approche</a:t>
            </a:r>
            <a:r>
              <a:rPr lang="en-US" sz="4800" dirty="0">
                <a:solidFill>
                  <a:srgbClr val="4D4F54"/>
                </a:solidFill>
                <a:effectLst/>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4D4F54"/>
                </a:solidFill>
                <a:effectLst/>
                <a:latin typeface="Calibri" panose="020F0502020204030204" pitchFamily="34" charset="0"/>
                <a:ea typeface="Calibri" panose="020F0502020204030204" pitchFamily="34" charset="0"/>
                <a:cs typeface="Calibri" panose="020F0502020204030204" pitchFamily="34" charset="0"/>
              </a:rPr>
              <a:t>interdisciplinaire</a:t>
            </a:r>
            <a:endParaRPr lang="lv-LV"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314"/>
    </mc:Choice>
    <mc:Fallback xmlns="">
      <p:transition spd="slow" advTm="73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20001" r="329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2839859" y="452537"/>
            <a:ext cx="2009871" cy="576163"/>
          </a:xfrm>
          <a:prstGeom prst="rect">
            <a:avLst/>
          </a:prstGeom>
        </p:spPr>
      </p:pic>
      <p:pic>
        <p:nvPicPr>
          <p:cNvPr id="3" name="Picture 3"/>
          <p:cNvPicPr>
            <a:picLocks noChangeAspect="1"/>
          </p:cNvPicPr>
          <p:nvPr/>
        </p:nvPicPr>
        <p:blipFill>
          <a:blip r:embed="rId4"/>
          <a:srcRect l="29308" t="28038" r="7453" b="23219"/>
          <a:stretch>
            <a:fillRect/>
          </a:stretch>
        </p:blipFill>
        <p:spPr>
          <a:xfrm rot="-936267">
            <a:off x="15770676" y="1575444"/>
            <a:ext cx="1648475" cy="476476"/>
          </a:xfrm>
          <a:prstGeom prst="rect">
            <a:avLst/>
          </a:prstGeom>
        </p:spPr>
      </p:pic>
      <p:pic>
        <p:nvPicPr>
          <p:cNvPr id="4" name="Picture 4"/>
          <p:cNvPicPr>
            <a:picLocks noChangeAspect="1"/>
          </p:cNvPicPr>
          <p:nvPr/>
        </p:nvPicPr>
        <p:blipFill>
          <a:blip r:embed="rId5"/>
          <a:srcRect/>
          <a:stretch>
            <a:fillRect/>
          </a:stretch>
        </p:blipFill>
        <p:spPr>
          <a:xfrm>
            <a:off x="9812291" y="4085600"/>
            <a:ext cx="3743547" cy="4919915"/>
          </a:xfrm>
          <a:prstGeom prst="rect">
            <a:avLst/>
          </a:prstGeom>
        </p:spPr>
      </p:pic>
      <p:pic>
        <p:nvPicPr>
          <p:cNvPr id="5" name="Picture 5"/>
          <p:cNvPicPr>
            <a:picLocks noChangeAspect="1"/>
          </p:cNvPicPr>
          <p:nvPr/>
        </p:nvPicPr>
        <p:blipFill>
          <a:blip r:embed="rId4"/>
          <a:srcRect/>
          <a:stretch>
            <a:fillRect/>
          </a:stretch>
        </p:blipFill>
        <p:spPr>
          <a:xfrm>
            <a:off x="48157" y="740619"/>
            <a:ext cx="9764135" cy="3661551"/>
          </a:xfrm>
          <a:prstGeom prst="rect">
            <a:avLst/>
          </a:prstGeom>
        </p:spPr>
      </p:pic>
      <p:grpSp>
        <p:nvGrpSpPr>
          <p:cNvPr id="6" name="Group 6"/>
          <p:cNvGrpSpPr/>
          <p:nvPr/>
        </p:nvGrpSpPr>
        <p:grpSpPr>
          <a:xfrm>
            <a:off x="1028700" y="6480932"/>
            <a:ext cx="1921140" cy="1279617"/>
            <a:chOff x="0" y="0"/>
            <a:chExt cx="2988440" cy="1990515"/>
          </a:xfrm>
        </p:grpSpPr>
        <p:grpSp>
          <p:nvGrpSpPr>
            <p:cNvPr id="7" name="Group 7"/>
            <p:cNvGrpSpPr/>
            <p:nvPr/>
          </p:nvGrpSpPr>
          <p:grpSpPr>
            <a:xfrm>
              <a:off x="0" y="0"/>
              <a:ext cx="2988440" cy="1990515"/>
              <a:chOff x="0" y="0"/>
              <a:chExt cx="2852426" cy="1899920"/>
            </a:xfrm>
          </p:grpSpPr>
          <p:sp>
            <p:nvSpPr>
              <p:cNvPr id="8" name="Freeform 8"/>
              <p:cNvSpPr/>
              <p:nvPr/>
            </p:nvSpPr>
            <p:spPr>
              <a:xfrm>
                <a:off x="6350" y="6350"/>
                <a:ext cx="2839726" cy="1887220"/>
              </a:xfrm>
              <a:custGeom>
                <a:avLst/>
                <a:gdLst/>
                <a:ahLst/>
                <a:cxnLst/>
                <a:rect l="l" t="t" r="r" b="b"/>
                <a:pathLst>
                  <a:path w="2839726" h="1887220">
                    <a:moveTo>
                      <a:pt x="0" y="0"/>
                    </a:moveTo>
                    <a:lnTo>
                      <a:pt x="2839726" y="0"/>
                    </a:lnTo>
                    <a:lnTo>
                      <a:pt x="2839726" y="1887220"/>
                    </a:lnTo>
                    <a:lnTo>
                      <a:pt x="0" y="1887220"/>
                    </a:lnTo>
                    <a:close/>
                  </a:path>
                </a:pathLst>
              </a:custGeom>
              <a:solidFill>
                <a:srgbClr val="FFBD59"/>
              </a:solidFill>
            </p:spPr>
          </p:sp>
          <p:sp>
            <p:nvSpPr>
              <p:cNvPr id="9" name="Freeform 9"/>
              <p:cNvSpPr/>
              <p:nvPr/>
            </p:nvSpPr>
            <p:spPr>
              <a:xfrm>
                <a:off x="0" y="0"/>
                <a:ext cx="2852426" cy="1899920"/>
              </a:xfrm>
              <a:custGeom>
                <a:avLst/>
                <a:gdLst/>
                <a:ahLst/>
                <a:cxnLst/>
                <a:rect l="l" t="t" r="r" b="b"/>
                <a:pathLst>
                  <a:path w="2852426" h="1899920">
                    <a:moveTo>
                      <a:pt x="6350" y="1899920"/>
                    </a:moveTo>
                    <a:lnTo>
                      <a:pt x="0" y="1899920"/>
                    </a:lnTo>
                    <a:lnTo>
                      <a:pt x="0" y="0"/>
                    </a:lnTo>
                    <a:lnTo>
                      <a:pt x="2852426" y="0"/>
                    </a:lnTo>
                    <a:lnTo>
                      <a:pt x="2852426" y="1899920"/>
                    </a:lnTo>
                    <a:lnTo>
                      <a:pt x="6350" y="1899920"/>
                    </a:lnTo>
                    <a:close/>
                    <a:moveTo>
                      <a:pt x="12700" y="12700"/>
                    </a:moveTo>
                    <a:lnTo>
                      <a:pt x="12700" y="1887220"/>
                    </a:lnTo>
                    <a:lnTo>
                      <a:pt x="2839726" y="1887220"/>
                    </a:lnTo>
                    <a:lnTo>
                      <a:pt x="2839726" y="12700"/>
                    </a:lnTo>
                    <a:lnTo>
                      <a:pt x="12700" y="12700"/>
                    </a:lnTo>
                    <a:close/>
                  </a:path>
                </a:pathLst>
              </a:custGeom>
              <a:solidFill>
                <a:srgbClr val="2B4899"/>
              </a:solidFill>
            </p:spPr>
          </p:sp>
          <p:sp>
            <p:nvSpPr>
              <p:cNvPr id="10" name="Freeform 10"/>
              <p:cNvSpPr/>
              <p:nvPr/>
            </p:nvSpPr>
            <p:spPr>
              <a:xfrm>
                <a:off x="139700" y="140970"/>
                <a:ext cx="2571756" cy="1619250"/>
              </a:xfrm>
              <a:custGeom>
                <a:avLst/>
                <a:gdLst/>
                <a:ahLst/>
                <a:cxnLst/>
                <a:rect l="l" t="t" r="r" b="b"/>
                <a:pathLst>
                  <a:path w="2571756" h="1619250">
                    <a:moveTo>
                      <a:pt x="0" y="0"/>
                    </a:moveTo>
                    <a:lnTo>
                      <a:pt x="2571756" y="0"/>
                    </a:lnTo>
                    <a:lnTo>
                      <a:pt x="2571756" y="1619250"/>
                    </a:lnTo>
                    <a:lnTo>
                      <a:pt x="0" y="1619250"/>
                    </a:lnTo>
                    <a:close/>
                  </a:path>
                </a:pathLst>
              </a:custGeom>
              <a:solidFill>
                <a:srgbClr val="FFFFFF"/>
              </a:solidFill>
            </p:spPr>
          </p:sp>
        </p:grpSp>
        <p:pic>
          <p:nvPicPr>
            <p:cNvPr id="11" name="Picture 11"/>
            <p:cNvPicPr>
              <a:picLocks noChangeAspect="1"/>
            </p:cNvPicPr>
            <p:nvPr/>
          </p:nvPicPr>
          <p:blipFill>
            <a:blip r:embed="rId6"/>
            <a:srcRect l="12953" t="17912" r="10085" b="14395"/>
            <a:stretch>
              <a:fillRect/>
            </a:stretch>
          </p:blipFill>
          <p:spPr>
            <a:xfrm>
              <a:off x="348396" y="321006"/>
              <a:ext cx="2380343" cy="1422400"/>
            </a:xfrm>
            <a:prstGeom prst="rect">
              <a:avLst/>
            </a:prstGeom>
          </p:spPr>
        </p:pic>
      </p:grpSp>
      <p:grpSp>
        <p:nvGrpSpPr>
          <p:cNvPr id="12" name="Group 12"/>
          <p:cNvGrpSpPr/>
          <p:nvPr/>
        </p:nvGrpSpPr>
        <p:grpSpPr>
          <a:xfrm>
            <a:off x="6130333" y="6480932"/>
            <a:ext cx="1921140" cy="1279617"/>
            <a:chOff x="0" y="0"/>
            <a:chExt cx="2988440" cy="1990515"/>
          </a:xfrm>
        </p:grpSpPr>
        <p:grpSp>
          <p:nvGrpSpPr>
            <p:cNvPr id="13" name="Group 13"/>
            <p:cNvGrpSpPr/>
            <p:nvPr/>
          </p:nvGrpSpPr>
          <p:grpSpPr>
            <a:xfrm>
              <a:off x="0" y="0"/>
              <a:ext cx="2988440" cy="1990515"/>
              <a:chOff x="0" y="0"/>
              <a:chExt cx="2852426" cy="1899920"/>
            </a:xfrm>
          </p:grpSpPr>
          <p:sp>
            <p:nvSpPr>
              <p:cNvPr id="14" name="Freeform 14"/>
              <p:cNvSpPr/>
              <p:nvPr/>
            </p:nvSpPr>
            <p:spPr>
              <a:xfrm>
                <a:off x="6350" y="6350"/>
                <a:ext cx="2839726" cy="1887220"/>
              </a:xfrm>
              <a:custGeom>
                <a:avLst/>
                <a:gdLst/>
                <a:ahLst/>
                <a:cxnLst/>
                <a:rect l="l" t="t" r="r" b="b"/>
                <a:pathLst>
                  <a:path w="2839726" h="1887220">
                    <a:moveTo>
                      <a:pt x="0" y="0"/>
                    </a:moveTo>
                    <a:lnTo>
                      <a:pt x="2839726" y="0"/>
                    </a:lnTo>
                    <a:lnTo>
                      <a:pt x="2839726" y="1887220"/>
                    </a:lnTo>
                    <a:lnTo>
                      <a:pt x="0" y="1887220"/>
                    </a:lnTo>
                    <a:close/>
                  </a:path>
                </a:pathLst>
              </a:custGeom>
              <a:solidFill>
                <a:srgbClr val="FFBD59"/>
              </a:solidFill>
            </p:spPr>
          </p:sp>
          <p:sp>
            <p:nvSpPr>
              <p:cNvPr id="15" name="Freeform 15"/>
              <p:cNvSpPr/>
              <p:nvPr/>
            </p:nvSpPr>
            <p:spPr>
              <a:xfrm>
                <a:off x="0" y="0"/>
                <a:ext cx="2852426" cy="1899920"/>
              </a:xfrm>
              <a:custGeom>
                <a:avLst/>
                <a:gdLst/>
                <a:ahLst/>
                <a:cxnLst/>
                <a:rect l="l" t="t" r="r" b="b"/>
                <a:pathLst>
                  <a:path w="2852426" h="1899920">
                    <a:moveTo>
                      <a:pt x="6350" y="1899920"/>
                    </a:moveTo>
                    <a:lnTo>
                      <a:pt x="0" y="1899920"/>
                    </a:lnTo>
                    <a:lnTo>
                      <a:pt x="0" y="0"/>
                    </a:lnTo>
                    <a:lnTo>
                      <a:pt x="2852426" y="0"/>
                    </a:lnTo>
                    <a:lnTo>
                      <a:pt x="2852426" y="1899920"/>
                    </a:lnTo>
                    <a:lnTo>
                      <a:pt x="6350" y="1899920"/>
                    </a:lnTo>
                    <a:close/>
                    <a:moveTo>
                      <a:pt x="12700" y="12700"/>
                    </a:moveTo>
                    <a:lnTo>
                      <a:pt x="12700" y="1887220"/>
                    </a:lnTo>
                    <a:lnTo>
                      <a:pt x="2839726" y="1887220"/>
                    </a:lnTo>
                    <a:lnTo>
                      <a:pt x="2839726" y="12700"/>
                    </a:lnTo>
                    <a:lnTo>
                      <a:pt x="12700" y="12700"/>
                    </a:lnTo>
                    <a:close/>
                  </a:path>
                </a:pathLst>
              </a:custGeom>
              <a:solidFill>
                <a:srgbClr val="2B4899"/>
              </a:solidFill>
            </p:spPr>
          </p:sp>
          <p:sp>
            <p:nvSpPr>
              <p:cNvPr id="16" name="Freeform 16"/>
              <p:cNvSpPr/>
              <p:nvPr/>
            </p:nvSpPr>
            <p:spPr>
              <a:xfrm>
                <a:off x="139700" y="140970"/>
                <a:ext cx="2571756" cy="1619250"/>
              </a:xfrm>
              <a:custGeom>
                <a:avLst/>
                <a:gdLst/>
                <a:ahLst/>
                <a:cxnLst/>
                <a:rect l="l" t="t" r="r" b="b"/>
                <a:pathLst>
                  <a:path w="2571756" h="1619250">
                    <a:moveTo>
                      <a:pt x="0" y="0"/>
                    </a:moveTo>
                    <a:lnTo>
                      <a:pt x="2571756" y="0"/>
                    </a:lnTo>
                    <a:lnTo>
                      <a:pt x="2571756" y="1619250"/>
                    </a:lnTo>
                    <a:lnTo>
                      <a:pt x="0" y="1619250"/>
                    </a:lnTo>
                    <a:close/>
                  </a:path>
                </a:pathLst>
              </a:custGeom>
              <a:solidFill>
                <a:srgbClr val="FFFFFF"/>
              </a:solidFill>
            </p:spPr>
          </p:sp>
        </p:grpSp>
        <p:pic>
          <p:nvPicPr>
            <p:cNvPr id="17" name="Picture 17"/>
            <p:cNvPicPr>
              <a:picLocks noChangeAspect="1"/>
            </p:cNvPicPr>
            <p:nvPr/>
          </p:nvPicPr>
          <p:blipFill>
            <a:blip r:embed="rId7"/>
            <a:srcRect/>
            <a:stretch>
              <a:fillRect/>
            </a:stretch>
          </p:blipFill>
          <p:spPr>
            <a:xfrm>
              <a:off x="238785" y="521331"/>
              <a:ext cx="2510871" cy="947854"/>
            </a:xfrm>
            <a:prstGeom prst="rect">
              <a:avLst/>
            </a:prstGeom>
          </p:spPr>
        </p:pic>
      </p:grpSp>
      <p:grpSp>
        <p:nvGrpSpPr>
          <p:cNvPr id="18" name="Group 18"/>
          <p:cNvGrpSpPr/>
          <p:nvPr/>
        </p:nvGrpSpPr>
        <p:grpSpPr>
          <a:xfrm>
            <a:off x="5748261" y="4846752"/>
            <a:ext cx="1342642" cy="1279617"/>
            <a:chOff x="0" y="0"/>
            <a:chExt cx="2088555" cy="1990515"/>
          </a:xfrm>
        </p:grpSpPr>
        <p:grpSp>
          <p:nvGrpSpPr>
            <p:cNvPr id="19" name="Group 19"/>
            <p:cNvGrpSpPr/>
            <p:nvPr/>
          </p:nvGrpSpPr>
          <p:grpSpPr>
            <a:xfrm>
              <a:off x="0" y="0"/>
              <a:ext cx="2088555" cy="1990515"/>
              <a:chOff x="0" y="0"/>
              <a:chExt cx="1993497" cy="1899920"/>
            </a:xfrm>
          </p:grpSpPr>
          <p:sp>
            <p:nvSpPr>
              <p:cNvPr id="20" name="Freeform 20"/>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21" name="Freeform 21"/>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22" name="Freeform 22"/>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23" name="Picture 23"/>
            <p:cNvPicPr>
              <a:picLocks noChangeAspect="1"/>
            </p:cNvPicPr>
            <p:nvPr/>
          </p:nvPicPr>
          <p:blipFill>
            <a:blip r:embed="rId8"/>
            <a:srcRect/>
            <a:stretch>
              <a:fillRect/>
            </a:stretch>
          </p:blipFill>
          <p:spPr>
            <a:xfrm>
              <a:off x="266394" y="198963"/>
              <a:ext cx="1555767" cy="1592590"/>
            </a:xfrm>
            <a:prstGeom prst="rect">
              <a:avLst/>
            </a:prstGeom>
          </p:spPr>
        </p:pic>
      </p:grpSp>
      <p:grpSp>
        <p:nvGrpSpPr>
          <p:cNvPr id="24" name="Group 24"/>
          <p:cNvGrpSpPr/>
          <p:nvPr/>
        </p:nvGrpSpPr>
        <p:grpSpPr>
          <a:xfrm>
            <a:off x="3803452" y="4846752"/>
            <a:ext cx="1342642" cy="1279617"/>
            <a:chOff x="0" y="0"/>
            <a:chExt cx="2088555" cy="1990515"/>
          </a:xfrm>
        </p:grpSpPr>
        <p:grpSp>
          <p:nvGrpSpPr>
            <p:cNvPr id="25" name="Group 25"/>
            <p:cNvGrpSpPr/>
            <p:nvPr/>
          </p:nvGrpSpPr>
          <p:grpSpPr>
            <a:xfrm>
              <a:off x="0" y="0"/>
              <a:ext cx="2088555" cy="1990515"/>
              <a:chOff x="0" y="0"/>
              <a:chExt cx="1993497" cy="1899920"/>
            </a:xfrm>
          </p:grpSpPr>
          <p:sp>
            <p:nvSpPr>
              <p:cNvPr id="26" name="Freeform 26"/>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27" name="Freeform 27"/>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28" name="Freeform 28"/>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29" name="Picture 29"/>
            <p:cNvPicPr>
              <a:picLocks noChangeAspect="1"/>
            </p:cNvPicPr>
            <p:nvPr/>
          </p:nvPicPr>
          <p:blipFill>
            <a:blip r:embed="rId9"/>
            <a:srcRect/>
            <a:stretch>
              <a:fillRect/>
            </a:stretch>
          </p:blipFill>
          <p:spPr>
            <a:xfrm>
              <a:off x="312574" y="173563"/>
              <a:ext cx="1483208" cy="1660308"/>
            </a:xfrm>
            <a:prstGeom prst="rect">
              <a:avLst/>
            </a:prstGeom>
          </p:spPr>
        </p:pic>
      </p:grpSp>
      <p:grpSp>
        <p:nvGrpSpPr>
          <p:cNvPr id="30" name="Group 30"/>
          <p:cNvGrpSpPr/>
          <p:nvPr/>
        </p:nvGrpSpPr>
        <p:grpSpPr>
          <a:xfrm>
            <a:off x="3331913" y="6741809"/>
            <a:ext cx="2416348" cy="757863"/>
            <a:chOff x="0" y="0"/>
            <a:chExt cx="3758764" cy="1178899"/>
          </a:xfrm>
        </p:grpSpPr>
        <p:grpSp>
          <p:nvGrpSpPr>
            <p:cNvPr id="31" name="Group 31"/>
            <p:cNvGrpSpPr/>
            <p:nvPr/>
          </p:nvGrpSpPr>
          <p:grpSpPr>
            <a:xfrm>
              <a:off x="0" y="0"/>
              <a:ext cx="3758764" cy="1178899"/>
              <a:chOff x="0" y="0"/>
              <a:chExt cx="3587689" cy="1125243"/>
            </a:xfrm>
          </p:grpSpPr>
          <p:sp>
            <p:nvSpPr>
              <p:cNvPr id="32" name="Freeform 32"/>
              <p:cNvSpPr/>
              <p:nvPr/>
            </p:nvSpPr>
            <p:spPr>
              <a:xfrm>
                <a:off x="6350" y="6350"/>
                <a:ext cx="3574989" cy="1112543"/>
              </a:xfrm>
              <a:custGeom>
                <a:avLst/>
                <a:gdLst/>
                <a:ahLst/>
                <a:cxnLst/>
                <a:rect l="l" t="t" r="r" b="b"/>
                <a:pathLst>
                  <a:path w="3574989" h="1112543">
                    <a:moveTo>
                      <a:pt x="0" y="0"/>
                    </a:moveTo>
                    <a:lnTo>
                      <a:pt x="3574989" y="0"/>
                    </a:lnTo>
                    <a:lnTo>
                      <a:pt x="3574989" y="1112543"/>
                    </a:lnTo>
                    <a:lnTo>
                      <a:pt x="0" y="1112543"/>
                    </a:lnTo>
                    <a:close/>
                  </a:path>
                </a:pathLst>
              </a:custGeom>
              <a:solidFill>
                <a:srgbClr val="FFBD59"/>
              </a:solidFill>
            </p:spPr>
          </p:sp>
          <p:sp>
            <p:nvSpPr>
              <p:cNvPr id="33" name="Freeform 33"/>
              <p:cNvSpPr/>
              <p:nvPr/>
            </p:nvSpPr>
            <p:spPr>
              <a:xfrm>
                <a:off x="0" y="0"/>
                <a:ext cx="3587689" cy="1125243"/>
              </a:xfrm>
              <a:custGeom>
                <a:avLst/>
                <a:gdLst/>
                <a:ahLst/>
                <a:cxnLst/>
                <a:rect l="l" t="t" r="r" b="b"/>
                <a:pathLst>
                  <a:path w="3587689" h="1125243">
                    <a:moveTo>
                      <a:pt x="6350" y="1125243"/>
                    </a:moveTo>
                    <a:lnTo>
                      <a:pt x="0" y="1125243"/>
                    </a:lnTo>
                    <a:lnTo>
                      <a:pt x="0" y="0"/>
                    </a:lnTo>
                    <a:lnTo>
                      <a:pt x="3587689" y="0"/>
                    </a:lnTo>
                    <a:lnTo>
                      <a:pt x="3587689" y="1125243"/>
                    </a:lnTo>
                    <a:lnTo>
                      <a:pt x="6350" y="1125243"/>
                    </a:lnTo>
                    <a:close/>
                    <a:moveTo>
                      <a:pt x="12700" y="12700"/>
                    </a:moveTo>
                    <a:lnTo>
                      <a:pt x="12700" y="1112543"/>
                    </a:lnTo>
                    <a:lnTo>
                      <a:pt x="3574989" y="1112543"/>
                    </a:lnTo>
                    <a:lnTo>
                      <a:pt x="3574989" y="12700"/>
                    </a:lnTo>
                    <a:lnTo>
                      <a:pt x="12700" y="12700"/>
                    </a:lnTo>
                    <a:close/>
                  </a:path>
                </a:pathLst>
              </a:custGeom>
              <a:solidFill>
                <a:srgbClr val="2B4899"/>
              </a:solidFill>
            </p:spPr>
          </p:sp>
          <p:sp>
            <p:nvSpPr>
              <p:cNvPr id="34" name="Freeform 34"/>
              <p:cNvSpPr/>
              <p:nvPr/>
            </p:nvSpPr>
            <p:spPr>
              <a:xfrm>
                <a:off x="139700" y="140970"/>
                <a:ext cx="3307019" cy="844573"/>
              </a:xfrm>
              <a:custGeom>
                <a:avLst/>
                <a:gdLst/>
                <a:ahLst/>
                <a:cxnLst/>
                <a:rect l="l" t="t" r="r" b="b"/>
                <a:pathLst>
                  <a:path w="3307019" h="844573">
                    <a:moveTo>
                      <a:pt x="0" y="0"/>
                    </a:moveTo>
                    <a:lnTo>
                      <a:pt x="3307019" y="0"/>
                    </a:lnTo>
                    <a:lnTo>
                      <a:pt x="3307019" y="844573"/>
                    </a:lnTo>
                    <a:lnTo>
                      <a:pt x="0" y="844573"/>
                    </a:lnTo>
                    <a:close/>
                  </a:path>
                </a:pathLst>
              </a:custGeom>
              <a:solidFill>
                <a:srgbClr val="FFFFFF"/>
              </a:solidFill>
            </p:spPr>
          </p:sp>
        </p:grpSp>
        <p:pic>
          <p:nvPicPr>
            <p:cNvPr id="35" name="Picture 35"/>
            <p:cNvPicPr>
              <a:picLocks noChangeAspect="1"/>
            </p:cNvPicPr>
            <p:nvPr/>
          </p:nvPicPr>
          <p:blipFill>
            <a:blip r:embed="rId10"/>
            <a:srcRect/>
            <a:stretch>
              <a:fillRect/>
            </a:stretch>
          </p:blipFill>
          <p:spPr>
            <a:xfrm>
              <a:off x="299179" y="320302"/>
              <a:ext cx="3160406" cy="541220"/>
            </a:xfrm>
            <a:prstGeom prst="rect">
              <a:avLst/>
            </a:prstGeom>
          </p:spPr>
        </p:pic>
      </p:grpSp>
      <p:grpSp>
        <p:nvGrpSpPr>
          <p:cNvPr id="36" name="Group 36"/>
          <p:cNvGrpSpPr/>
          <p:nvPr/>
        </p:nvGrpSpPr>
        <p:grpSpPr>
          <a:xfrm>
            <a:off x="1858642" y="4846752"/>
            <a:ext cx="1342642" cy="1279617"/>
            <a:chOff x="0" y="0"/>
            <a:chExt cx="2088555" cy="1990515"/>
          </a:xfrm>
        </p:grpSpPr>
        <p:grpSp>
          <p:nvGrpSpPr>
            <p:cNvPr id="37" name="Group 37"/>
            <p:cNvGrpSpPr/>
            <p:nvPr/>
          </p:nvGrpSpPr>
          <p:grpSpPr>
            <a:xfrm>
              <a:off x="0" y="0"/>
              <a:ext cx="2088555" cy="1990515"/>
              <a:chOff x="0" y="0"/>
              <a:chExt cx="1993497" cy="1899920"/>
            </a:xfrm>
          </p:grpSpPr>
          <p:sp>
            <p:nvSpPr>
              <p:cNvPr id="38" name="Freeform 38"/>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39" name="Freeform 39"/>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40" name="Freeform 40"/>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41" name="Picture 41"/>
            <p:cNvPicPr>
              <a:picLocks noChangeAspect="1"/>
            </p:cNvPicPr>
            <p:nvPr/>
          </p:nvPicPr>
          <p:blipFill>
            <a:blip r:embed="rId11"/>
            <a:srcRect/>
            <a:stretch>
              <a:fillRect/>
            </a:stretch>
          </p:blipFill>
          <p:spPr>
            <a:xfrm>
              <a:off x="90225" y="82411"/>
              <a:ext cx="1908104" cy="1908104"/>
            </a:xfrm>
            <a:prstGeom prst="rect">
              <a:avLst/>
            </a:prstGeom>
          </p:spPr>
        </p:pic>
      </p:grpSp>
      <p:sp>
        <p:nvSpPr>
          <p:cNvPr id="42" name="TextBox 42"/>
          <p:cNvSpPr txBox="1"/>
          <p:nvPr/>
        </p:nvSpPr>
        <p:spPr>
          <a:xfrm>
            <a:off x="471553" y="9201150"/>
            <a:ext cx="7256210" cy="709490"/>
          </a:xfrm>
          <a:prstGeom prst="rect">
            <a:avLst/>
          </a:prstGeom>
        </p:spPr>
        <p:txBody>
          <a:bodyPr lIns="0" tIns="0" rIns="0" bIns="0" rtlCol="0" anchor="t">
            <a:spAutoFit/>
          </a:bodyPr>
          <a:lstStyle/>
          <a:p>
            <a:pPr defTabSz="783732">
              <a:lnSpc>
                <a:spcPts val="1919"/>
              </a:lnSpc>
              <a:spcBef>
                <a:spcPct val="0"/>
              </a:spcBef>
            </a:pPr>
            <a:r>
              <a:rPr lang="fr-FR" sz="1200" b="0" i="0" u="none" strike="noStrike" dirty="0">
                <a:solidFill>
                  <a:srgbClr val="FEFEFF"/>
                </a:solidFill>
                <a:effectLst/>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en-US" sz="1371" dirty="0">
              <a:solidFill>
                <a:srgbClr val="FEFEFF"/>
              </a:solidFill>
              <a:latin typeface="Cooper Hewitt"/>
            </a:endParaRPr>
          </a:p>
        </p:txBody>
      </p:sp>
    </p:spTree>
  </p:cSld>
  <p:clrMapOvr>
    <a:masterClrMapping/>
  </p:clrMapOvr>
  <mc:AlternateContent xmlns:mc="http://schemas.openxmlformats.org/markup-compatibility/2006" xmlns:p14="http://schemas.microsoft.com/office/powerpoint/2010/main">
    <mc:Choice Requires="p14">
      <p:transition spd="slow" p14:dur="2000" advTm="5165"/>
    </mc:Choice>
    <mc:Fallback xmlns="">
      <p:transition spd="slow" advTm="516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pic>
        <p:nvPicPr>
          <p:cNvPr id="6" name="Picture 6"/>
          <p:cNvPicPr>
            <a:picLocks noChangeAspect="1"/>
          </p:cNvPicPr>
          <p:nvPr/>
        </p:nvPicPr>
        <p:blipFill>
          <a:blip r:embed="rId5"/>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6"/>
          <a:srcRect/>
          <a:stretch>
            <a:fillRect/>
          </a:stretch>
        </p:blipFill>
        <p:spPr>
          <a:xfrm>
            <a:off x="15786610" y="9122242"/>
            <a:ext cx="2375817" cy="955078"/>
          </a:xfrm>
          <a:prstGeom prst="rect">
            <a:avLst/>
          </a:prstGeom>
        </p:spPr>
      </p:pic>
      <p:sp>
        <p:nvSpPr>
          <p:cNvPr id="12" name="TextBox 12"/>
          <p:cNvSpPr txBox="1"/>
          <p:nvPr/>
        </p:nvSpPr>
        <p:spPr>
          <a:xfrm>
            <a:off x="2721675" y="1024374"/>
            <a:ext cx="13190883" cy="811530"/>
          </a:xfrm>
          <a:prstGeom prst="rect">
            <a:avLst/>
          </a:prstGeom>
        </p:spPr>
        <p:txBody>
          <a:bodyPr wrap="square" lIns="0" tIns="0" rIns="0" bIns="0" rtlCol="0" anchor="t">
            <a:spAutoFit/>
          </a:bodyPr>
          <a:lstStyle/>
          <a:p>
            <a:pPr algn="ctr">
              <a:lnSpc>
                <a:spcPts val="6719"/>
              </a:lnSpc>
            </a:pPr>
            <a:r>
              <a:rPr lang="lv-LV" sz="4800" dirty="0">
                <a:solidFill>
                  <a:srgbClr val="000000"/>
                </a:solidFill>
                <a:latin typeface="Open Sans Extra Bold"/>
              </a:rPr>
              <a:t>STEAM </a:t>
            </a:r>
            <a:r>
              <a:rPr lang="fr-BE" sz="4800" dirty="0">
                <a:solidFill>
                  <a:srgbClr val="000000"/>
                </a:solidFill>
                <a:latin typeface="Open Sans Extra Bold"/>
              </a:rPr>
              <a:t>comme approche interdisciplinaire</a:t>
            </a:r>
            <a:r>
              <a:rPr lang="lv-LV" sz="4800" dirty="0">
                <a:solidFill>
                  <a:srgbClr val="000000"/>
                </a:solidFill>
                <a:latin typeface="Open Sans Extra Bold"/>
              </a:rPr>
              <a:t>.</a:t>
            </a:r>
            <a:endParaRPr lang="en-US" sz="4800" dirty="0">
              <a:solidFill>
                <a:srgbClr val="000000"/>
              </a:solidFill>
              <a:latin typeface="Open Sans Extra Bold"/>
            </a:endParaRPr>
          </a:p>
        </p:txBody>
      </p:sp>
      <p:sp>
        <p:nvSpPr>
          <p:cNvPr id="13" name="TextBox 13"/>
          <p:cNvSpPr txBox="1"/>
          <p:nvPr/>
        </p:nvSpPr>
        <p:spPr>
          <a:xfrm>
            <a:off x="6248400" y="343803"/>
            <a:ext cx="6137434" cy="784510"/>
          </a:xfrm>
          <a:prstGeom prst="rect">
            <a:avLst/>
          </a:prstGeom>
        </p:spPr>
        <p:txBody>
          <a:bodyPr lIns="0" tIns="0" rIns="0" bIns="0" rtlCol="0" anchor="t">
            <a:spAutoFit/>
          </a:bodyPr>
          <a:lstStyle/>
          <a:p>
            <a:pPr algn="ctr">
              <a:lnSpc>
                <a:spcPts val="6719"/>
              </a:lnSpc>
            </a:pPr>
            <a:r>
              <a:rPr lang="en-US" sz="4800" dirty="0">
                <a:solidFill>
                  <a:srgbClr val="224F9F"/>
                </a:solidFill>
                <a:latin typeface="Open Sans Extra Bold"/>
              </a:rPr>
              <a:t>Module </a:t>
            </a:r>
            <a:r>
              <a:rPr lang="en-US" sz="4800" dirty="0" err="1">
                <a:solidFill>
                  <a:srgbClr val="224F9F"/>
                </a:solidFill>
                <a:latin typeface="Open Sans Extra Bold"/>
              </a:rPr>
              <a:t>d’e</a:t>
            </a:r>
            <a:r>
              <a:rPr lang="en-US" sz="4800" dirty="0">
                <a:solidFill>
                  <a:srgbClr val="224F9F"/>
                </a:solidFill>
                <a:latin typeface="Open Sans Extra Bold"/>
              </a:rPr>
              <a:t>-learning</a:t>
            </a:r>
          </a:p>
        </p:txBody>
      </p:sp>
      <p:sp>
        <p:nvSpPr>
          <p:cNvPr id="10" name="Rectangle 5">
            <a:extLst>
              <a:ext uri="{FF2B5EF4-FFF2-40B4-BE49-F238E27FC236}">
                <a16:creationId xmlns:a16="http://schemas.microsoft.com/office/drawing/2014/main" id="{3EC5AF04-61E0-4796-80BD-ACB934CB620F}"/>
              </a:ext>
            </a:extLst>
          </p:cNvPr>
          <p:cNvSpPr>
            <a:spLocks noChangeArrowheads="1"/>
          </p:cNvSpPr>
          <p:nvPr/>
        </p:nvSpPr>
        <p:spPr bwMode="auto">
          <a:xfrm>
            <a:off x="4995862" y="53721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2052" name="Picture 2">
            <a:extLst>
              <a:ext uri="{FF2B5EF4-FFF2-40B4-BE49-F238E27FC236}">
                <a16:creationId xmlns:a16="http://schemas.microsoft.com/office/drawing/2014/main" id="{2AF5F3E8-7C64-4968-BFAC-692ED2A5B6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1" y="4312553"/>
            <a:ext cx="3527788" cy="49483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378A5CD9-83CD-4722-A995-27FEB48E2FFE}"/>
              </a:ext>
            </a:extLst>
          </p:cNvPr>
          <p:cNvSpPr>
            <a:spLocks noChangeArrowheads="1"/>
          </p:cNvSpPr>
          <p:nvPr/>
        </p:nvSpPr>
        <p:spPr bwMode="auto">
          <a:xfrm>
            <a:off x="952499" y="2882894"/>
            <a:ext cx="159864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lang="fr-FR" altLang="lv-LV" sz="3600" dirty="0">
                <a:latin typeface="+mn-lt"/>
                <a:ea typeface="Calibri" panose="020F0502020204030204" pitchFamily="34" charset="0"/>
                <a:cs typeface="Calibri" panose="020F0502020204030204" pitchFamily="34" charset="0"/>
              </a:rPr>
              <a:t>L'approche interdisciplinaire des STEAM va bien au-delà de l'enseignement des </a:t>
            </a:r>
            <a:r>
              <a:rPr lang="fr-FR" altLang="lv-LV" sz="3600" b="1" dirty="0">
                <a:latin typeface="+mn-lt"/>
                <a:ea typeface="Calibri" panose="020F0502020204030204" pitchFamily="34" charset="0"/>
                <a:cs typeface="Calibri" panose="020F0502020204030204" pitchFamily="34" charset="0"/>
              </a:rPr>
              <a:t>sciences, de la technologie, de l'ingénierie, des mathématiques et de l'art. </a:t>
            </a:r>
            <a:endParaRPr kumimoji="0" lang="lv-LV" altLang="lv-LV" sz="3600" b="1" i="0" u="none" strike="noStrike" cap="none" normalizeH="0" baseline="0" dirty="0">
              <a:ln>
                <a:noFill/>
              </a:ln>
              <a:effectLst/>
              <a:latin typeface="+mn-lt"/>
            </a:endParaRPr>
          </a:p>
        </p:txBody>
      </p:sp>
      <p:sp>
        <p:nvSpPr>
          <p:cNvPr id="15" name="TextBox 14">
            <a:extLst>
              <a:ext uri="{FF2B5EF4-FFF2-40B4-BE49-F238E27FC236}">
                <a16:creationId xmlns:a16="http://schemas.microsoft.com/office/drawing/2014/main" id="{E2CC62EB-14B2-4F1D-9A93-157D8AC2F03F}"/>
              </a:ext>
            </a:extLst>
          </p:cNvPr>
          <p:cNvSpPr txBox="1"/>
          <p:nvPr/>
        </p:nvSpPr>
        <p:spPr>
          <a:xfrm>
            <a:off x="6493189" y="9361029"/>
            <a:ext cx="4355482" cy="954107"/>
          </a:xfrm>
          <a:prstGeom prst="rect">
            <a:avLst/>
          </a:prstGeom>
          <a:noFill/>
        </p:spPr>
        <p:txBody>
          <a:bodyPr wrap="square" rtlCol="0">
            <a:spAutoFit/>
          </a:bodyPr>
          <a:lstStyle/>
          <a:p>
            <a:r>
              <a:rPr kumimoji="0" lang="en-US" altLang="lv-LV" sz="2800" b="0" i="0" u="none" strike="noStrike" cap="none" normalizeH="0" baseline="0" dirty="0" err="1">
                <a:ln>
                  <a:noFill/>
                </a:ln>
                <a:effectLst/>
                <a:latin typeface="+mn-lt"/>
                <a:ea typeface="Calibri" panose="020F0502020204030204" pitchFamily="34" charset="0"/>
                <a:cs typeface="Calibri" panose="020F0502020204030204" pitchFamily="34" charset="0"/>
              </a:rPr>
              <a:t>Connaissez-vous</a:t>
            </a:r>
            <a:r>
              <a:rPr kumimoji="0" lang="en-US" altLang="lv-LV" sz="2800" b="0" i="0" u="none" strike="noStrike" cap="none" normalizeH="0" baseline="0" dirty="0">
                <a:ln>
                  <a:noFill/>
                </a:ln>
                <a:effectLst/>
                <a:latin typeface="+mn-lt"/>
                <a:ea typeface="Calibri" panose="020F0502020204030204" pitchFamily="34" charset="0"/>
                <a:cs typeface="Calibri" panose="020F0502020204030204" pitchFamily="34" charset="0"/>
              </a:rPr>
              <a:t> </a:t>
            </a:r>
            <a:r>
              <a:rPr kumimoji="0" lang="en-US" altLang="lv-LV" sz="2800" b="0" i="0" u="none" strike="noStrike" cap="none" normalizeH="0" baseline="0" dirty="0" err="1">
                <a:ln>
                  <a:noFill/>
                </a:ln>
                <a:effectLst/>
                <a:latin typeface="+mn-lt"/>
                <a:ea typeface="Calibri" panose="020F0502020204030204" pitchFamily="34" charset="0"/>
                <a:cs typeface="Calibri" panose="020F0502020204030204" pitchFamily="34" charset="0"/>
              </a:rPr>
              <a:t>ce</a:t>
            </a:r>
            <a:r>
              <a:rPr kumimoji="0" lang="en-US" altLang="lv-LV" sz="2800" b="0" i="0" u="none" strike="noStrike" cap="none" normalizeH="0" baseline="0" dirty="0">
                <a:ln>
                  <a:noFill/>
                </a:ln>
                <a:effectLst/>
                <a:latin typeface="+mn-lt"/>
                <a:ea typeface="Calibri" panose="020F0502020204030204" pitchFamily="34" charset="0"/>
                <a:cs typeface="Calibri" panose="020F0502020204030204" pitchFamily="34" charset="0"/>
              </a:rPr>
              <a:t> garçon?</a:t>
            </a:r>
            <a:endParaRPr kumimoji="0" lang="en-US" altLang="lv-LV" sz="2800" b="0" i="0" u="none" strike="noStrike" cap="none" normalizeH="0" baseline="0" dirty="0">
              <a:ln>
                <a:noFill/>
              </a:ln>
              <a:effectLst/>
              <a:latin typeface="+mn-lt"/>
            </a:endParaRPr>
          </a:p>
          <a:p>
            <a:endParaRPr lang="lv-LV" sz="2800" dirty="0"/>
          </a:p>
        </p:txBody>
      </p:sp>
      <p:sp>
        <p:nvSpPr>
          <p:cNvPr id="16" name="TextBox 15">
            <a:extLst>
              <a:ext uri="{FF2B5EF4-FFF2-40B4-BE49-F238E27FC236}">
                <a16:creationId xmlns:a16="http://schemas.microsoft.com/office/drawing/2014/main" id="{C9346427-9138-4B5A-93F6-31A7703B70C0}"/>
              </a:ext>
            </a:extLst>
          </p:cNvPr>
          <p:cNvSpPr txBox="1"/>
          <p:nvPr/>
        </p:nvSpPr>
        <p:spPr>
          <a:xfrm>
            <a:off x="11582400" y="5143500"/>
            <a:ext cx="533400" cy="1981200"/>
          </a:xfrm>
          <a:prstGeom prst="rect">
            <a:avLst/>
          </a:prstGeom>
          <a:noFill/>
        </p:spPr>
        <p:txBody>
          <a:bodyPr wrap="square" rtlCol="0">
            <a:spAutoFit/>
          </a:bodyPr>
          <a:lstStyle/>
          <a:p>
            <a:endParaRPr lang="lv-LV"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sp>
        <p:nvSpPr>
          <p:cNvPr id="5" name="TextBox 5"/>
          <p:cNvSpPr txBox="1"/>
          <p:nvPr/>
        </p:nvSpPr>
        <p:spPr>
          <a:xfrm>
            <a:off x="2538182" y="3009900"/>
            <a:ext cx="14583703" cy="631904"/>
          </a:xfrm>
          <a:prstGeom prst="rect">
            <a:avLst/>
          </a:prstGeom>
        </p:spPr>
        <p:txBody>
          <a:bodyPr lIns="0" tIns="0" rIns="0" bIns="0" rtlCol="0" anchor="t">
            <a:spAutoFit/>
          </a:bodyPr>
          <a:lstStyle/>
          <a:p>
            <a:pPr>
              <a:lnSpc>
                <a:spcPts val="5439"/>
              </a:lnSpc>
            </a:pPr>
            <a:endParaRPr lang="en-US" sz="3400" dirty="0">
              <a:solidFill>
                <a:srgbClr val="000000"/>
              </a:solidFill>
              <a:latin typeface="Open Sans"/>
            </a:endParaRPr>
          </a:p>
        </p:txBody>
      </p:sp>
      <p:pic>
        <p:nvPicPr>
          <p:cNvPr id="6" name="Picture 6"/>
          <p:cNvPicPr>
            <a:picLocks noChangeAspect="1"/>
          </p:cNvPicPr>
          <p:nvPr/>
        </p:nvPicPr>
        <p:blipFill>
          <a:blip r:embed="rId5"/>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6"/>
          <a:srcRect/>
          <a:stretch>
            <a:fillRect/>
          </a:stretch>
        </p:blipFill>
        <p:spPr>
          <a:xfrm>
            <a:off x="15786610" y="9122242"/>
            <a:ext cx="2375817" cy="955078"/>
          </a:xfrm>
          <a:prstGeom prst="rect">
            <a:avLst/>
          </a:prstGeom>
        </p:spPr>
      </p:pic>
      <p:pic>
        <p:nvPicPr>
          <p:cNvPr id="3073" name="Picture 3">
            <a:extLst>
              <a:ext uri="{FF2B5EF4-FFF2-40B4-BE49-F238E27FC236}">
                <a16:creationId xmlns:a16="http://schemas.microsoft.com/office/drawing/2014/main" id="{675E452B-8093-4F50-9665-42CE31FC4F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4200" y="2892408"/>
            <a:ext cx="6669683" cy="55522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C41367E2-AADD-4D8A-B848-B9A979B499D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0" name="TextBox 9">
            <a:extLst>
              <a:ext uri="{FF2B5EF4-FFF2-40B4-BE49-F238E27FC236}">
                <a16:creationId xmlns:a16="http://schemas.microsoft.com/office/drawing/2014/main" id="{EA97A1FD-5833-4F58-906C-42A9B098C86D}"/>
              </a:ext>
            </a:extLst>
          </p:cNvPr>
          <p:cNvSpPr txBox="1"/>
          <p:nvPr/>
        </p:nvSpPr>
        <p:spPr>
          <a:xfrm>
            <a:off x="11503784" y="8459212"/>
            <a:ext cx="5150513" cy="532903"/>
          </a:xfrm>
          <a:prstGeom prst="rect">
            <a:avLst/>
          </a:prstGeom>
          <a:noFill/>
        </p:spPr>
        <p:txBody>
          <a:bodyPr wrap="none" rtlCol="0">
            <a:spAutoFit/>
          </a:bodyPr>
          <a:lstStyle/>
          <a:p>
            <a:pPr>
              <a:lnSpc>
                <a:spcPct val="107000"/>
              </a:lnSpc>
              <a:spcAft>
                <a:spcPts val="800"/>
              </a:spcAft>
            </a:pPr>
            <a:r>
              <a:rPr lang="lv-LV" sz="2800" dirty="0">
                <a:ea typeface="Calibri" panose="020F0502020204030204" pitchFamily="34" charset="0"/>
                <a:cs typeface="Times New Roman" panose="02020603050405020304" pitchFamily="18" charset="0"/>
              </a:rPr>
              <a:t>" </a:t>
            </a:r>
            <a:r>
              <a:rPr lang="fr-BE" sz="2800" dirty="0">
                <a:effectLst/>
                <a:ea typeface="Calibri" panose="020F0502020204030204" pitchFamily="34" charset="0"/>
                <a:cs typeface="Times New Roman" panose="02020603050405020304" pitchFamily="18" charset="0"/>
              </a:rPr>
              <a:t>C’est une question de </a:t>
            </a:r>
            <a:r>
              <a:rPr lang="lv-LV" sz="2800" dirty="0">
                <a:effectLst/>
                <a:ea typeface="Calibri" panose="020F0502020204030204" pitchFamily="34" charset="0"/>
                <a:cs typeface="Times New Roman" panose="02020603050405020304" pitchFamily="18" charset="0"/>
              </a:rPr>
              <a:t>discipline"</a:t>
            </a:r>
          </a:p>
        </p:txBody>
      </p:sp>
      <p:sp>
        <p:nvSpPr>
          <p:cNvPr id="15" name="TextBox 12">
            <a:extLst>
              <a:ext uri="{FF2B5EF4-FFF2-40B4-BE49-F238E27FC236}">
                <a16:creationId xmlns:a16="http://schemas.microsoft.com/office/drawing/2014/main" id="{F0B1769C-DA45-44B0-8860-5E5E752E2685}"/>
              </a:ext>
            </a:extLst>
          </p:cNvPr>
          <p:cNvSpPr txBox="1"/>
          <p:nvPr/>
        </p:nvSpPr>
        <p:spPr>
          <a:xfrm>
            <a:off x="2513161" y="1053705"/>
            <a:ext cx="13190883" cy="811530"/>
          </a:xfrm>
          <a:prstGeom prst="rect">
            <a:avLst/>
          </a:prstGeom>
        </p:spPr>
        <p:txBody>
          <a:bodyPr wrap="square" lIns="0" tIns="0" rIns="0" bIns="0" rtlCol="0" anchor="t">
            <a:spAutoFit/>
          </a:bodyPr>
          <a:lstStyle/>
          <a:p>
            <a:pPr algn="ctr">
              <a:lnSpc>
                <a:spcPts val="6719"/>
              </a:lnSpc>
            </a:pPr>
            <a:r>
              <a:rPr lang="lv-LV" sz="4800" dirty="0">
                <a:solidFill>
                  <a:srgbClr val="000000"/>
                </a:solidFill>
                <a:latin typeface="Open Sans Extra Bold"/>
              </a:rPr>
              <a:t>STEAM </a:t>
            </a:r>
            <a:r>
              <a:rPr lang="fr-BE" sz="4800" dirty="0">
                <a:solidFill>
                  <a:srgbClr val="000000"/>
                </a:solidFill>
                <a:latin typeface="Open Sans Extra Bold"/>
              </a:rPr>
              <a:t>comme approche interdisciplinaire</a:t>
            </a:r>
            <a:r>
              <a:rPr lang="lv-LV" sz="4800" dirty="0">
                <a:solidFill>
                  <a:srgbClr val="000000"/>
                </a:solidFill>
                <a:latin typeface="Open Sans Extra Bold"/>
              </a:rPr>
              <a:t>.</a:t>
            </a:r>
            <a:endParaRPr lang="en-US" sz="4800" dirty="0">
              <a:solidFill>
                <a:srgbClr val="000000"/>
              </a:solidFill>
              <a:latin typeface="Open Sans Extra Bold"/>
            </a:endParaRPr>
          </a:p>
        </p:txBody>
      </p:sp>
      <p:sp>
        <p:nvSpPr>
          <p:cNvPr id="16" name="TextBox 13">
            <a:extLst>
              <a:ext uri="{FF2B5EF4-FFF2-40B4-BE49-F238E27FC236}">
                <a16:creationId xmlns:a16="http://schemas.microsoft.com/office/drawing/2014/main" id="{5F92D156-EB55-4AAB-A3DB-A00EAB77C6C9}"/>
              </a:ext>
            </a:extLst>
          </p:cNvPr>
          <p:cNvSpPr txBox="1"/>
          <p:nvPr/>
        </p:nvSpPr>
        <p:spPr>
          <a:xfrm>
            <a:off x="6039886" y="373134"/>
            <a:ext cx="6137434" cy="784510"/>
          </a:xfrm>
          <a:prstGeom prst="rect">
            <a:avLst/>
          </a:prstGeom>
        </p:spPr>
        <p:txBody>
          <a:bodyPr lIns="0" tIns="0" rIns="0" bIns="0" rtlCol="0" anchor="t">
            <a:spAutoFit/>
          </a:bodyPr>
          <a:lstStyle/>
          <a:p>
            <a:pPr algn="ctr">
              <a:lnSpc>
                <a:spcPts val="6719"/>
              </a:lnSpc>
            </a:pPr>
            <a:r>
              <a:rPr lang="en-US" sz="4800" dirty="0">
                <a:solidFill>
                  <a:srgbClr val="224F9F"/>
                </a:solidFill>
                <a:latin typeface="Open Sans Extra Bold"/>
              </a:rPr>
              <a:t>Module </a:t>
            </a:r>
            <a:r>
              <a:rPr lang="en-US" sz="4800" dirty="0" err="1">
                <a:solidFill>
                  <a:srgbClr val="224F9F"/>
                </a:solidFill>
                <a:latin typeface="Open Sans Extra Bold"/>
              </a:rPr>
              <a:t>d’e</a:t>
            </a:r>
            <a:r>
              <a:rPr lang="en-US" sz="4800" dirty="0">
                <a:solidFill>
                  <a:srgbClr val="224F9F"/>
                </a:solidFill>
                <a:latin typeface="Open Sans Extra Bold"/>
              </a:rPr>
              <a:t>-learning</a:t>
            </a:r>
          </a:p>
        </p:txBody>
      </p:sp>
      <p:sp>
        <p:nvSpPr>
          <p:cNvPr id="17" name="ZoneTexte 16">
            <a:extLst>
              <a:ext uri="{FF2B5EF4-FFF2-40B4-BE49-F238E27FC236}">
                <a16:creationId xmlns:a16="http://schemas.microsoft.com/office/drawing/2014/main" id="{2F0C53E8-25EC-4F41-A91C-4D10E869A618}"/>
              </a:ext>
            </a:extLst>
          </p:cNvPr>
          <p:cNvSpPr txBox="1"/>
          <p:nvPr/>
        </p:nvSpPr>
        <p:spPr>
          <a:xfrm>
            <a:off x="753258" y="2737245"/>
            <a:ext cx="8847942" cy="5632311"/>
          </a:xfrm>
          <a:prstGeom prst="rect">
            <a:avLst/>
          </a:prstGeom>
          <a:noFill/>
        </p:spPr>
        <p:txBody>
          <a:bodyPr wrap="square">
            <a:spAutoFit/>
          </a:bodyPr>
          <a:lstStyle/>
          <a:p>
            <a:r>
              <a:rPr lang="fr-BE" sz="3600" dirty="0"/>
              <a:t>Cette approche consiste à </a:t>
            </a:r>
            <a:r>
              <a:rPr lang="fr-BE" sz="3600" b="1" dirty="0"/>
              <a:t>structurer les opportunités d'apprentissage </a:t>
            </a:r>
            <a:r>
              <a:rPr lang="fr-BE" sz="3600" dirty="0"/>
              <a:t>dans lesquelles les étudiants </a:t>
            </a:r>
            <a:r>
              <a:rPr lang="fr-BE" sz="3600" b="1" dirty="0"/>
              <a:t>puisent leurs connaissances, compétences et méthodes de travail </a:t>
            </a:r>
            <a:r>
              <a:rPr lang="fr-BE" sz="3600" dirty="0"/>
              <a:t>de </a:t>
            </a:r>
            <a:r>
              <a:rPr lang="fr-BE" sz="3600" b="1" dirty="0"/>
              <a:t>plusieurs</a:t>
            </a:r>
            <a:r>
              <a:rPr lang="fr-BE" sz="3600" dirty="0"/>
              <a:t> </a:t>
            </a:r>
            <a:r>
              <a:rPr lang="fr-BE" sz="3600" b="1" dirty="0"/>
              <a:t>disciplines</a:t>
            </a:r>
            <a:r>
              <a:rPr lang="fr-BE" sz="3600" dirty="0"/>
              <a:t> et les appliquent à des contextes </a:t>
            </a:r>
            <a:r>
              <a:rPr lang="fr-BE" sz="3600" b="1" dirty="0"/>
              <a:t>intégrés</a:t>
            </a:r>
            <a:r>
              <a:rPr lang="fr-BE" sz="3600" dirty="0"/>
              <a:t>, </a:t>
            </a:r>
            <a:r>
              <a:rPr lang="fr-BE" sz="3600" b="1" dirty="0"/>
              <a:t>authentiques</a:t>
            </a:r>
            <a:r>
              <a:rPr lang="fr-BE" sz="3600" dirty="0"/>
              <a:t> et </a:t>
            </a:r>
            <a:r>
              <a:rPr lang="fr-BE" sz="3600" b="1" dirty="0"/>
              <a:t>significatifs</a:t>
            </a:r>
            <a:r>
              <a:rPr lang="fr-BE" sz="3600" dirty="0"/>
              <a:t> pour </a:t>
            </a:r>
            <a:r>
              <a:rPr lang="fr-BE" sz="3600" b="1" dirty="0"/>
              <a:t>résoudre des problèmes</a:t>
            </a:r>
            <a:r>
              <a:rPr lang="fr-BE" sz="3600" dirty="0"/>
              <a:t>, relever les défis du </a:t>
            </a:r>
            <a:r>
              <a:rPr lang="fr-BE" sz="3600" b="1" dirty="0"/>
              <a:t>monde actuel </a:t>
            </a:r>
            <a:r>
              <a:rPr lang="fr-BE" sz="3600" dirty="0"/>
              <a:t>et développer des </a:t>
            </a:r>
            <a:r>
              <a:rPr lang="fr-BE" sz="3600" b="1" dirty="0"/>
              <a:t>liens profonds </a:t>
            </a:r>
            <a:r>
              <a:rPr lang="fr-BE" sz="3600" dirty="0"/>
              <a:t>avec le monde qui les entoure</a:t>
            </a:r>
          </a:p>
        </p:txBody>
      </p:sp>
    </p:spTree>
    <p:custDataLst>
      <p:tags r:id="rId1"/>
    </p:custDataLst>
    <p:extLst>
      <p:ext uri="{BB962C8B-B14F-4D97-AF65-F5344CB8AC3E}">
        <p14:creationId xmlns:p14="http://schemas.microsoft.com/office/powerpoint/2010/main" val="4118142818"/>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pic>
        <p:nvPicPr>
          <p:cNvPr id="6" name="Picture 6"/>
          <p:cNvPicPr>
            <a:picLocks noChangeAspect="1"/>
          </p:cNvPicPr>
          <p:nvPr/>
        </p:nvPicPr>
        <p:blipFill>
          <a:blip r:embed="rId5"/>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6"/>
          <a:srcRect/>
          <a:stretch>
            <a:fillRect/>
          </a:stretch>
        </p:blipFill>
        <p:spPr>
          <a:xfrm>
            <a:off x="15786610" y="9122242"/>
            <a:ext cx="2375817" cy="955078"/>
          </a:xfrm>
          <a:prstGeom prst="rect">
            <a:avLst/>
          </a:prstGeom>
        </p:spPr>
      </p:pic>
      <p:pic>
        <p:nvPicPr>
          <p:cNvPr id="4100" name="Picture 8">
            <a:extLst>
              <a:ext uri="{FF2B5EF4-FFF2-40B4-BE49-F238E27FC236}">
                <a16:creationId xmlns:a16="http://schemas.microsoft.com/office/drawing/2014/main" id="{5B0A24D5-E3AD-4A63-9453-3037113906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2400" y="2777119"/>
            <a:ext cx="6293098" cy="54106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2">
            <a:extLst>
              <a:ext uri="{FF2B5EF4-FFF2-40B4-BE49-F238E27FC236}">
                <a16:creationId xmlns:a16="http://schemas.microsoft.com/office/drawing/2014/main" id="{BEEB82C8-E37D-4E34-8FA9-9B7A6E04AF31}"/>
              </a:ext>
            </a:extLst>
          </p:cNvPr>
          <p:cNvSpPr txBox="1"/>
          <p:nvPr/>
        </p:nvSpPr>
        <p:spPr>
          <a:xfrm>
            <a:off x="2548558" y="1024353"/>
            <a:ext cx="13190883" cy="811530"/>
          </a:xfrm>
          <a:prstGeom prst="rect">
            <a:avLst/>
          </a:prstGeom>
        </p:spPr>
        <p:txBody>
          <a:bodyPr wrap="square" lIns="0" tIns="0" rIns="0" bIns="0" rtlCol="0" anchor="t">
            <a:spAutoFit/>
          </a:bodyPr>
          <a:lstStyle/>
          <a:p>
            <a:pPr algn="ctr">
              <a:lnSpc>
                <a:spcPts val="6719"/>
              </a:lnSpc>
            </a:pPr>
            <a:r>
              <a:rPr lang="lv-LV" sz="4800" dirty="0">
                <a:solidFill>
                  <a:srgbClr val="000000"/>
                </a:solidFill>
                <a:latin typeface="Open Sans Extra Bold"/>
              </a:rPr>
              <a:t>STEAM </a:t>
            </a:r>
            <a:r>
              <a:rPr lang="fr-BE" sz="4800" dirty="0">
                <a:solidFill>
                  <a:srgbClr val="000000"/>
                </a:solidFill>
                <a:latin typeface="Open Sans Extra Bold"/>
              </a:rPr>
              <a:t>comme approche interdisciplinaire</a:t>
            </a:r>
            <a:r>
              <a:rPr lang="lv-LV" sz="4800" dirty="0">
                <a:solidFill>
                  <a:srgbClr val="000000"/>
                </a:solidFill>
                <a:latin typeface="Open Sans Extra Bold"/>
              </a:rPr>
              <a:t>.</a:t>
            </a:r>
            <a:endParaRPr lang="en-US" sz="4800" dirty="0">
              <a:solidFill>
                <a:srgbClr val="000000"/>
              </a:solidFill>
              <a:latin typeface="Open Sans Extra Bold"/>
            </a:endParaRPr>
          </a:p>
        </p:txBody>
      </p:sp>
      <p:sp>
        <p:nvSpPr>
          <p:cNvPr id="15" name="TextBox 13">
            <a:extLst>
              <a:ext uri="{FF2B5EF4-FFF2-40B4-BE49-F238E27FC236}">
                <a16:creationId xmlns:a16="http://schemas.microsoft.com/office/drawing/2014/main" id="{9ADD9815-9B62-4C28-B098-79CD9CFCA899}"/>
              </a:ext>
            </a:extLst>
          </p:cNvPr>
          <p:cNvSpPr txBox="1"/>
          <p:nvPr/>
        </p:nvSpPr>
        <p:spPr>
          <a:xfrm>
            <a:off x="6075283" y="343782"/>
            <a:ext cx="6137434" cy="784510"/>
          </a:xfrm>
          <a:prstGeom prst="rect">
            <a:avLst/>
          </a:prstGeom>
        </p:spPr>
        <p:txBody>
          <a:bodyPr lIns="0" tIns="0" rIns="0" bIns="0" rtlCol="0" anchor="t">
            <a:spAutoFit/>
          </a:bodyPr>
          <a:lstStyle/>
          <a:p>
            <a:pPr algn="ctr">
              <a:lnSpc>
                <a:spcPts val="6719"/>
              </a:lnSpc>
            </a:pPr>
            <a:r>
              <a:rPr lang="en-US" sz="4800" dirty="0">
                <a:solidFill>
                  <a:srgbClr val="224F9F"/>
                </a:solidFill>
                <a:latin typeface="Open Sans Extra Bold"/>
              </a:rPr>
              <a:t>Module </a:t>
            </a:r>
            <a:r>
              <a:rPr lang="en-US" sz="4800" dirty="0" err="1">
                <a:solidFill>
                  <a:srgbClr val="224F9F"/>
                </a:solidFill>
                <a:latin typeface="Open Sans Extra Bold"/>
              </a:rPr>
              <a:t>d’e</a:t>
            </a:r>
            <a:r>
              <a:rPr lang="en-US" sz="4800" dirty="0">
                <a:solidFill>
                  <a:srgbClr val="224F9F"/>
                </a:solidFill>
                <a:latin typeface="Open Sans Extra Bold"/>
              </a:rPr>
              <a:t>-learning</a:t>
            </a:r>
          </a:p>
        </p:txBody>
      </p:sp>
      <p:sp>
        <p:nvSpPr>
          <p:cNvPr id="16" name="ZoneTexte 15">
            <a:extLst>
              <a:ext uri="{FF2B5EF4-FFF2-40B4-BE49-F238E27FC236}">
                <a16:creationId xmlns:a16="http://schemas.microsoft.com/office/drawing/2014/main" id="{9027365D-65B0-4844-A5A1-BBFB388B122F}"/>
              </a:ext>
            </a:extLst>
          </p:cNvPr>
          <p:cNvSpPr txBox="1"/>
          <p:nvPr/>
        </p:nvSpPr>
        <p:spPr>
          <a:xfrm>
            <a:off x="533400" y="2777119"/>
            <a:ext cx="10630047" cy="5078313"/>
          </a:xfrm>
          <a:prstGeom prst="rect">
            <a:avLst/>
          </a:prstGeom>
          <a:noFill/>
        </p:spPr>
        <p:txBody>
          <a:bodyPr wrap="square">
            <a:spAutoFit/>
          </a:bodyPr>
          <a:lstStyle/>
          <a:p>
            <a:r>
              <a:rPr lang="fr-BE" sz="3600" dirty="0"/>
              <a:t>Les STEM consistent à avoir une </a:t>
            </a:r>
            <a:r>
              <a:rPr lang="fr-BE" sz="3600" b="1" dirty="0"/>
              <a:t>boîte à outils remplie de méthodes, de stratégies, de connaissances, de compétences et de manières de penser</a:t>
            </a:r>
            <a:r>
              <a:rPr lang="fr-BE" sz="3600" dirty="0"/>
              <a:t>, et à savoir quand utiliser ces différentes compétences et stratégies, être capable d'utiliser plusieurs méthodes pour </a:t>
            </a:r>
            <a:r>
              <a:rPr lang="fr-BE" sz="3600" b="1" dirty="0"/>
              <a:t>résoudre des problèmes et relever des défis</a:t>
            </a:r>
            <a:r>
              <a:rPr lang="fr-BE" sz="3600" dirty="0"/>
              <a:t>. </a:t>
            </a:r>
          </a:p>
          <a:p>
            <a:r>
              <a:rPr lang="fr-BE" sz="3600" dirty="0"/>
              <a:t>Pour pouvoir accéder à des outils interdisciplinaires et les appliquer à différents contextes, les élèves doivent savoir quels sont ces outils et comment les utiliser</a:t>
            </a:r>
          </a:p>
        </p:txBody>
      </p:sp>
      <p:sp>
        <p:nvSpPr>
          <p:cNvPr id="17" name="TextBox 17">
            <a:extLst>
              <a:ext uri="{FF2B5EF4-FFF2-40B4-BE49-F238E27FC236}">
                <a16:creationId xmlns:a16="http://schemas.microsoft.com/office/drawing/2014/main" id="{7DE2CDA0-77C7-4921-9F94-862D8AA7B1FD}"/>
              </a:ext>
            </a:extLst>
          </p:cNvPr>
          <p:cNvSpPr txBox="1"/>
          <p:nvPr/>
        </p:nvSpPr>
        <p:spPr>
          <a:xfrm>
            <a:off x="4495800" y="8476236"/>
            <a:ext cx="7313428" cy="181588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2400" dirty="0"/>
              <a:t>« Les grandes personnes ne comprennent jamais rien toutes seules, et c’est fatigant, pour les enfants, de toujours et toujours leur donner des explications. »</a:t>
            </a:r>
            <a:br>
              <a:rPr kumimoji="0" lang="en-US" altLang="lv-LV" sz="2800" b="0" i="0" u="none" strike="noStrike" cap="none" normalizeH="0" baseline="0" dirty="0">
                <a:ln>
                  <a:noFill/>
                </a:ln>
                <a:solidFill>
                  <a:srgbClr val="4D4F54"/>
                </a:solidFill>
                <a:effectLst/>
                <a:ea typeface="Calibri" panose="020F0502020204030204" pitchFamily="34" charset="0"/>
              </a:rPr>
            </a:br>
            <a:endParaRPr kumimoji="0" lang="en-US" altLang="lv-LV" sz="40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892460061"/>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pic>
        <p:nvPicPr>
          <p:cNvPr id="6" name="Picture 6"/>
          <p:cNvPicPr>
            <a:picLocks noChangeAspect="1"/>
          </p:cNvPicPr>
          <p:nvPr/>
        </p:nvPicPr>
        <p:blipFill>
          <a:blip r:embed="rId5"/>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6"/>
          <a:srcRect/>
          <a:stretch>
            <a:fillRect/>
          </a:stretch>
        </p:blipFill>
        <p:spPr>
          <a:xfrm>
            <a:off x="15786610" y="9122242"/>
            <a:ext cx="2375817" cy="955078"/>
          </a:xfrm>
          <a:prstGeom prst="rect">
            <a:avLst/>
          </a:prstGeom>
        </p:spPr>
      </p:pic>
      <p:sp>
        <p:nvSpPr>
          <p:cNvPr id="10" name="Rectangle 5">
            <a:extLst>
              <a:ext uri="{FF2B5EF4-FFF2-40B4-BE49-F238E27FC236}">
                <a16:creationId xmlns:a16="http://schemas.microsoft.com/office/drawing/2014/main" id="{EBA2B0DF-47A9-4B07-80FA-EDEAAF42F71B}"/>
              </a:ext>
            </a:extLst>
          </p:cNvPr>
          <p:cNvSpPr>
            <a:spLocks noChangeArrowheads="1"/>
          </p:cNvSpPr>
          <p:nvPr/>
        </p:nvSpPr>
        <p:spPr bwMode="auto">
          <a:xfrm>
            <a:off x="945432" y="2763009"/>
            <a:ext cx="1639737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fr-FR" altLang="lv-LV" sz="3600" dirty="0">
                <a:latin typeface="Calibri" panose="020F0502020204030204" pitchFamily="34" charset="0"/>
                <a:ea typeface="Calibri" panose="020F0502020204030204" pitchFamily="34" charset="0"/>
                <a:cs typeface="Calibri" panose="020F0502020204030204" pitchFamily="34" charset="0"/>
              </a:rPr>
              <a:t>En tant qu'approche interdisciplinaire, STEAM pousse les étudiants à travailler dans </a:t>
            </a:r>
          </a:p>
          <a:p>
            <a:pPr lvl="0" eaLnBrk="0" fontAlgn="base" hangingPunct="0">
              <a:spcBef>
                <a:spcPct val="0"/>
              </a:spcBef>
              <a:spcAft>
                <a:spcPct val="0"/>
              </a:spcAft>
            </a:pPr>
            <a:r>
              <a:rPr lang="fr-FR" altLang="lv-LV" sz="3600" dirty="0">
                <a:latin typeface="Calibri" panose="020F0502020204030204" pitchFamily="34" charset="0"/>
                <a:ea typeface="Calibri" panose="020F0502020204030204" pitchFamily="34" charset="0"/>
                <a:cs typeface="Calibri" panose="020F0502020204030204" pitchFamily="34" charset="0"/>
              </a:rPr>
              <a:t>plusieurs disciplines, ce qui signifie qu'il faut aborder les arts et les sciences humaines, </a:t>
            </a:r>
          </a:p>
          <a:p>
            <a:pPr lvl="0" eaLnBrk="0" fontAlgn="base" hangingPunct="0">
              <a:spcBef>
                <a:spcPct val="0"/>
              </a:spcBef>
              <a:spcAft>
                <a:spcPct val="0"/>
              </a:spcAft>
            </a:pPr>
            <a:r>
              <a:rPr lang="fr-FR" altLang="lv-LV" sz="3600" dirty="0">
                <a:latin typeface="Calibri" panose="020F0502020204030204" pitchFamily="34" charset="0"/>
                <a:ea typeface="Calibri" panose="020F0502020204030204" pitchFamily="34" charset="0"/>
                <a:cs typeface="Calibri" panose="020F0502020204030204" pitchFamily="34" charset="0"/>
              </a:rPr>
              <a:t>ainsi que toute autre discipline, en faisant vivre aux étudiants des expériences </a:t>
            </a:r>
          </a:p>
          <a:p>
            <a:pPr lvl="0" eaLnBrk="0" fontAlgn="base" hangingPunct="0">
              <a:spcBef>
                <a:spcPct val="0"/>
              </a:spcBef>
              <a:spcAft>
                <a:spcPct val="0"/>
              </a:spcAft>
            </a:pPr>
            <a:r>
              <a:rPr lang="fr-FR" altLang="lv-LV" sz="3600" dirty="0">
                <a:latin typeface="Calibri" panose="020F0502020204030204" pitchFamily="34" charset="0"/>
                <a:ea typeface="Calibri" panose="020F0502020204030204" pitchFamily="34" charset="0"/>
                <a:cs typeface="Calibri" panose="020F0502020204030204" pitchFamily="34" charset="0"/>
              </a:rPr>
              <a:t>d'apprentissage authentiques et concrètes. </a:t>
            </a:r>
            <a:endParaRPr kumimoji="0" lang="lv-LV" altLang="lv-LV" sz="1800" b="0" i="0" u="none" strike="noStrike" cap="none" normalizeH="0" baseline="0" dirty="0">
              <a:ln>
                <a:noFill/>
              </a:ln>
              <a:solidFill>
                <a:schemeClr val="tx1"/>
              </a:solidFill>
              <a:effectLst/>
              <a:latin typeface="Arial" panose="020B0604020202020204" pitchFamily="34" charset="0"/>
            </a:endParaRPr>
          </a:p>
        </p:txBody>
      </p:sp>
      <p:pic>
        <p:nvPicPr>
          <p:cNvPr id="5124" name="Picture 9">
            <a:extLst>
              <a:ext uri="{FF2B5EF4-FFF2-40B4-BE49-F238E27FC236}">
                <a16:creationId xmlns:a16="http://schemas.microsoft.com/office/drawing/2014/main" id="{3E924F74-2EF7-40B9-AA65-6C0E3B25FF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270461"/>
            <a:ext cx="6683660" cy="44372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DACB640D-B2D2-408F-8B07-57FBC61934BC}"/>
              </a:ext>
            </a:extLst>
          </p:cNvPr>
          <p:cNvSpPr>
            <a:spLocks noChangeArrowheads="1"/>
          </p:cNvSpPr>
          <p:nvPr/>
        </p:nvSpPr>
        <p:spPr bwMode="auto">
          <a:xfrm>
            <a:off x="945432" y="5270834"/>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5" name="TextBox 14">
            <a:extLst>
              <a:ext uri="{FF2B5EF4-FFF2-40B4-BE49-F238E27FC236}">
                <a16:creationId xmlns:a16="http://schemas.microsoft.com/office/drawing/2014/main" id="{B832CE42-C8CF-4310-9D0C-643B5BC1959E}"/>
              </a:ext>
            </a:extLst>
          </p:cNvPr>
          <p:cNvSpPr txBox="1"/>
          <p:nvPr/>
        </p:nvSpPr>
        <p:spPr>
          <a:xfrm>
            <a:off x="9296400" y="6743700"/>
            <a:ext cx="3802066" cy="584775"/>
          </a:xfrm>
          <a:prstGeom prst="rect">
            <a:avLst/>
          </a:prstGeom>
          <a:noFill/>
        </p:spPr>
        <p:txBody>
          <a:bodyPr wrap="none" rtlCol="0">
            <a:spAutoFit/>
          </a:bodyPr>
          <a:lstStyle/>
          <a:p>
            <a:r>
              <a:rPr lang="fr-BE" sz="3200" dirty="0">
                <a:latin typeface="-apple-system"/>
              </a:rPr>
              <a:t>É</a:t>
            </a:r>
            <a:r>
              <a:rPr lang="lv-LV" sz="3200" b="0" i="0" dirty="0">
                <a:effectLst/>
                <a:latin typeface="-apple-system"/>
              </a:rPr>
              <a:t>l</a:t>
            </a:r>
            <a:r>
              <a:rPr lang="fr-BE" sz="3200" b="0" i="0" dirty="0">
                <a:effectLst/>
                <a:latin typeface="-apple-system"/>
              </a:rPr>
              <a:t>é</a:t>
            </a:r>
            <a:r>
              <a:rPr lang="lv-LV" sz="3200" b="0" i="0" dirty="0">
                <a:effectLst/>
                <a:latin typeface="-apple-system"/>
              </a:rPr>
              <a:t>phant </a:t>
            </a:r>
            <a:r>
              <a:rPr lang="fr-BE" sz="3200" dirty="0">
                <a:latin typeface="-apple-system"/>
              </a:rPr>
              <a:t>dans un</a:t>
            </a:r>
            <a:r>
              <a:rPr lang="lv-LV" sz="3200" b="0" i="0" dirty="0">
                <a:effectLst/>
                <a:latin typeface="-apple-system"/>
              </a:rPr>
              <a:t> Boa</a:t>
            </a:r>
            <a:endParaRPr lang="lv-LV" sz="3200" dirty="0"/>
          </a:p>
        </p:txBody>
      </p:sp>
      <p:sp>
        <p:nvSpPr>
          <p:cNvPr id="16" name="TextBox 12">
            <a:extLst>
              <a:ext uri="{FF2B5EF4-FFF2-40B4-BE49-F238E27FC236}">
                <a16:creationId xmlns:a16="http://schemas.microsoft.com/office/drawing/2014/main" id="{BE3CEF41-804E-4FE4-887E-42079BDD0312}"/>
              </a:ext>
            </a:extLst>
          </p:cNvPr>
          <p:cNvSpPr txBox="1"/>
          <p:nvPr/>
        </p:nvSpPr>
        <p:spPr>
          <a:xfrm>
            <a:off x="2700958" y="1013662"/>
            <a:ext cx="13190883" cy="811530"/>
          </a:xfrm>
          <a:prstGeom prst="rect">
            <a:avLst/>
          </a:prstGeom>
        </p:spPr>
        <p:txBody>
          <a:bodyPr wrap="square" lIns="0" tIns="0" rIns="0" bIns="0" rtlCol="0" anchor="t">
            <a:spAutoFit/>
          </a:bodyPr>
          <a:lstStyle/>
          <a:p>
            <a:pPr algn="ctr">
              <a:lnSpc>
                <a:spcPts val="6719"/>
              </a:lnSpc>
            </a:pPr>
            <a:r>
              <a:rPr lang="lv-LV" sz="4800" dirty="0">
                <a:solidFill>
                  <a:srgbClr val="000000"/>
                </a:solidFill>
                <a:latin typeface="Open Sans Extra Bold"/>
              </a:rPr>
              <a:t>STEAM </a:t>
            </a:r>
            <a:r>
              <a:rPr lang="fr-BE" sz="4800" dirty="0">
                <a:solidFill>
                  <a:srgbClr val="000000"/>
                </a:solidFill>
                <a:latin typeface="Open Sans Extra Bold"/>
              </a:rPr>
              <a:t>comme approche interdisciplinaire</a:t>
            </a:r>
            <a:r>
              <a:rPr lang="lv-LV" sz="4800" dirty="0">
                <a:solidFill>
                  <a:srgbClr val="000000"/>
                </a:solidFill>
                <a:latin typeface="Open Sans Extra Bold"/>
              </a:rPr>
              <a:t>.</a:t>
            </a:r>
            <a:endParaRPr lang="en-US" sz="4800" dirty="0">
              <a:solidFill>
                <a:srgbClr val="000000"/>
              </a:solidFill>
              <a:latin typeface="Open Sans Extra Bold"/>
            </a:endParaRPr>
          </a:p>
        </p:txBody>
      </p:sp>
      <p:sp>
        <p:nvSpPr>
          <p:cNvPr id="17" name="TextBox 13">
            <a:extLst>
              <a:ext uri="{FF2B5EF4-FFF2-40B4-BE49-F238E27FC236}">
                <a16:creationId xmlns:a16="http://schemas.microsoft.com/office/drawing/2014/main" id="{53B34228-5764-40FC-B9AB-8C5C50A2FFB0}"/>
              </a:ext>
            </a:extLst>
          </p:cNvPr>
          <p:cNvSpPr txBox="1"/>
          <p:nvPr/>
        </p:nvSpPr>
        <p:spPr>
          <a:xfrm>
            <a:off x="6227683" y="333091"/>
            <a:ext cx="6137434" cy="784510"/>
          </a:xfrm>
          <a:prstGeom prst="rect">
            <a:avLst/>
          </a:prstGeom>
        </p:spPr>
        <p:txBody>
          <a:bodyPr lIns="0" tIns="0" rIns="0" bIns="0" rtlCol="0" anchor="t">
            <a:spAutoFit/>
          </a:bodyPr>
          <a:lstStyle/>
          <a:p>
            <a:pPr algn="ctr">
              <a:lnSpc>
                <a:spcPts val="6719"/>
              </a:lnSpc>
            </a:pPr>
            <a:r>
              <a:rPr lang="en-US" sz="4800" dirty="0">
                <a:solidFill>
                  <a:srgbClr val="224F9F"/>
                </a:solidFill>
                <a:latin typeface="Open Sans Extra Bold"/>
              </a:rPr>
              <a:t>Module </a:t>
            </a:r>
            <a:r>
              <a:rPr lang="en-US" sz="4800" dirty="0" err="1">
                <a:solidFill>
                  <a:srgbClr val="224F9F"/>
                </a:solidFill>
                <a:latin typeface="Open Sans Extra Bold"/>
              </a:rPr>
              <a:t>d’e</a:t>
            </a:r>
            <a:r>
              <a:rPr lang="en-US" sz="4800" dirty="0">
                <a:solidFill>
                  <a:srgbClr val="224F9F"/>
                </a:solidFill>
                <a:latin typeface="Open Sans Extra Bold"/>
              </a:rPr>
              <a:t>-learning</a:t>
            </a:r>
          </a:p>
        </p:txBody>
      </p:sp>
    </p:spTree>
    <p:custDataLst>
      <p:tags r:id="rId1"/>
    </p:custDataLst>
    <p:extLst>
      <p:ext uri="{BB962C8B-B14F-4D97-AF65-F5344CB8AC3E}">
        <p14:creationId xmlns:p14="http://schemas.microsoft.com/office/powerpoint/2010/main" val="3100767837"/>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pic>
        <p:nvPicPr>
          <p:cNvPr id="6" name="Picture 6"/>
          <p:cNvPicPr>
            <a:picLocks noChangeAspect="1"/>
          </p:cNvPicPr>
          <p:nvPr/>
        </p:nvPicPr>
        <p:blipFill>
          <a:blip r:embed="rId5"/>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6"/>
          <a:srcRect/>
          <a:stretch>
            <a:fillRect/>
          </a:stretch>
        </p:blipFill>
        <p:spPr>
          <a:xfrm>
            <a:off x="15786610" y="9122242"/>
            <a:ext cx="2375817" cy="955078"/>
          </a:xfrm>
          <a:prstGeom prst="rect">
            <a:avLst/>
          </a:prstGeom>
        </p:spPr>
      </p:pic>
      <p:sp>
        <p:nvSpPr>
          <p:cNvPr id="15" name="TextBox 14">
            <a:extLst>
              <a:ext uri="{FF2B5EF4-FFF2-40B4-BE49-F238E27FC236}">
                <a16:creationId xmlns:a16="http://schemas.microsoft.com/office/drawing/2014/main" id="{70D82D63-932F-4075-A66E-281475CF0306}"/>
              </a:ext>
            </a:extLst>
          </p:cNvPr>
          <p:cNvSpPr txBox="1"/>
          <p:nvPr/>
        </p:nvSpPr>
        <p:spPr>
          <a:xfrm>
            <a:off x="1047920" y="2791681"/>
            <a:ext cx="9144000" cy="4808368"/>
          </a:xfrm>
          <a:prstGeom prst="rect">
            <a:avLst/>
          </a:prstGeom>
          <a:noFill/>
        </p:spPr>
        <p:txBody>
          <a:bodyPr wrap="square">
            <a:spAutoFit/>
          </a:bodyPr>
          <a:lstStyle/>
          <a:p>
            <a:pPr>
              <a:lnSpc>
                <a:spcPct val="107000"/>
              </a:lnSpc>
              <a:spcAft>
                <a:spcPts val="800"/>
              </a:spcAft>
            </a:pPr>
            <a:r>
              <a:rPr lang="fr-FR" sz="3600" dirty="0">
                <a:latin typeface="Calibri" panose="020F0502020204030204" pitchFamily="34" charset="0"/>
                <a:ea typeface="Calibri" panose="020F0502020204030204" pitchFamily="34" charset="0"/>
                <a:cs typeface="Calibri" panose="020F0502020204030204" pitchFamily="34" charset="0"/>
              </a:rPr>
              <a:t>Plusieurs études de recherche suggèrent que lorsque les étudiants sont initiés (tôt) aux disciplines STEAM par des activités d'apprentissage intégrées et centrées sur les problèmes, ils ont plus de chances de rester engagés tout au long de l'éducation formelle et sont plus susceptibles d'entrer dans un ou plusieurs de ces domaines en tant que carrière. </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D84193FB-9146-4495-A7B3-3308EACC3E3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506200" y="2642984"/>
            <a:ext cx="5423410" cy="5991993"/>
          </a:xfrm>
          <a:prstGeom prst="rect">
            <a:avLst/>
          </a:prstGeom>
        </p:spPr>
      </p:pic>
      <p:sp>
        <p:nvSpPr>
          <p:cNvPr id="19" name="TextBox 18">
            <a:extLst>
              <a:ext uri="{FF2B5EF4-FFF2-40B4-BE49-F238E27FC236}">
                <a16:creationId xmlns:a16="http://schemas.microsoft.com/office/drawing/2014/main" id="{2C498A7F-35BC-483D-83EE-99DE5C16D045}"/>
              </a:ext>
            </a:extLst>
          </p:cNvPr>
          <p:cNvSpPr txBox="1"/>
          <p:nvPr/>
        </p:nvSpPr>
        <p:spPr>
          <a:xfrm>
            <a:off x="5715867" y="8826204"/>
            <a:ext cx="5998052" cy="461665"/>
          </a:xfrm>
          <a:prstGeom prst="rect">
            <a:avLst/>
          </a:prstGeom>
          <a:noFill/>
        </p:spPr>
        <p:txBody>
          <a:bodyPr wrap="none" rtlCol="0">
            <a:spAutoFit/>
          </a:bodyPr>
          <a:lstStyle/>
          <a:p>
            <a:r>
              <a:rPr lang="en-US" sz="2400" b="1" i="0" dirty="0" err="1">
                <a:effectLst/>
              </a:rPr>
              <a:t>Seuls</a:t>
            </a:r>
            <a:r>
              <a:rPr lang="en-US" sz="2400" b="1" i="0" dirty="0">
                <a:effectLst/>
              </a:rPr>
              <a:t> les enfants </a:t>
            </a:r>
            <a:r>
              <a:rPr lang="en-US" sz="2400" b="1" i="0" dirty="0" err="1">
                <a:effectLst/>
              </a:rPr>
              <a:t>savent</a:t>
            </a:r>
            <a:r>
              <a:rPr lang="en-US" sz="2400" b="1" i="0" dirty="0">
                <a:effectLst/>
              </a:rPr>
              <a:t> </a:t>
            </a:r>
            <a:r>
              <a:rPr lang="en-US" sz="2400" b="1" i="0" dirty="0" err="1">
                <a:effectLst/>
              </a:rPr>
              <a:t>ce</a:t>
            </a:r>
            <a:r>
              <a:rPr lang="en-US" sz="2400" b="1" i="0" dirty="0">
                <a:effectLst/>
              </a:rPr>
              <a:t> </a:t>
            </a:r>
            <a:r>
              <a:rPr lang="en-US" sz="2400" b="1" i="0" dirty="0" err="1">
                <a:effectLst/>
              </a:rPr>
              <a:t>qu’ils</a:t>
            </a:r>
            <a:r>
              <a:rPr lang="en-US" sz="2400" b="1" i="0" dirty="0">
                <a:effectLst/>
              </a:rPr>
              <a:t> </a:t>
            </a:r>
            <a:r>
              <a:rPr lang="en-US" sz="2400" b="1" i="0" dirty="0" err="1">
                <a:effectLst/>
              </a:rPr>
              <a:t>recherchent</a:t>
            </a:r>
            <a:r>
              <a:rPr lang="lv-LV" sz="2400" b="1" i="0" dirty="0">
                <a:effectLst/>
              </a:rPr>
              <a:t>.</a:t>
            </a:r>
            <a:endParaRPr lang="lv-LV" sz="2400" dirty="0"/>
          </a:p>
        </p:txBody>
      </p:sp>
      <p:sp>
        <p:nvSpPr>
          <p:cNvPr id="14" name="TextBox 12">
            <a:extLst>
              <a:ext uri="{FF2B5EF4-FFF2-40B4-BE49-F238E27FC236}">
                <a16:creationId xmlns:a16="http://schemas.microsoft.com/office/drawing/2014/main" id="{C7120FE5-425B-45B7-B431-56F1BA159CA8}"/>
              </a:ext>
            </a:extLst>
          </p:cNvPr>
          <p:cNvSpPr txBox="1"/>
          <p:nvPr/>
        </p:nvSpPr>
        <p:spPr>
          <a:xfrm>
            <a:off x="2700958" y="1013662"/>
            <a:ext cx="13190883" cy="811530"/>
          </a:xfrm>
          <a:prstGeom prst="rect">
            <a:avLst/>
          </a:prstGeom>
        </p:spPr>
        <p:txBody>
          <a:bodyPr wrap="square" lIns="0" tIns="0" rIns="0" bIns="0" rtlCol="0" anchor="t">
            <a:spAutoFit/>
          </a:bodyPr>
          <a:lstStyle/>
          <a:p>
            <a:pPr algn="ctr">
              <a:lnSpc>
                <a:spcPts val="6719"/>
              </a:lnSpc>
            </a:pPr>
            <a:r>
              <a:rPr lang="lv-LV" sz="4800" dirty="0">
                <a:solidFill>
                  <a:srgbClr val="000000"/>
                </a:solidFill>
                <a:latin typeface="Open Sans Extra Bold"/>
              </a:rPr>
              <a:t>STEAM </a:t>
            </a:r>
            <a:r>
              <a:rPr lang="fr-BE" sz="4800" dirty="0">
                <a:solidFill>
                  <a:srgbClr val="000000"/>
                </a:solidFill>
                <a:latin typeface="Open Sans Extra Bold"/>
              </a:rPr>
              <a:t>comme approche interdisciplinaire</a:t>
            </a:r>
            <a:r>
              <a:rPr lang="lv-LV" sz="4800" dirty="0">
                <a:solidFill>
                  <a:srgbClr val="000000"/>
                </a:solidFill>
                <a:latin typeface="Open Sans Extra Bold"/>
              </a:rPr>
              <a:t>.</a:t>
            </a:r>
            <a:endParaRPr lang="en-US" sz="4800" dirty="0">
              <a:solidFill>
                <a:srgbClr val="000000"/>
              </a:solidFill>
              <a:latin typeface="Open Sans Extra Bold"/>
            </a:endParaRPr>
          </a:p>
        </p:txBody>
      </p:sp>
      <p:sp>
        <p:nvSpPr>
          <p:cNvPr id="16" name="TextBox 13">
            <a:extLst>
              <a:ext uri="{FF2B5EF4-FFF2-40B4-BE49-F238E27FC236}">
                <a16:creationId xmlns:a16="http://schemas.microsoft.com/office/drawing/2014/main" id="{2F6D5343-E894-4655-8988-9475E5F18311}"/>
              </a:ext>
            </a:extLst>
          </p:cNvPr>
          <p:cNvSpPr txBox="1"/>
          <p:nvPr/>
        </p:nvSpPr>
        <p:spPr>
          <a:xfrm>
            <a:off x="6227683" y="333091"/>
            <a:ext cx="6137434" cy="784510"/>
          </a:xfrm>
          <a:prstGeom prst="rect">
            <a:avLst/>
          </a:prstGeom>
        </p:spPr>
        <p:txBody>
          <a:bodyPr lIns="0" tIns="0" rIns="0" bIns="0" rtlCol="0" anchor="t">
            <a:spAutoFit/>
          </a:bodyPr>
          <a:lstStyle/>
          <a:p>
            <a:pPr algn="ctr">
              <a:lnSpc>
                <a:spcPts val="6719"/>
              </a:lnSpc>
            </a:pPr>
            <a:r>
              <a:rPr lang="en-US" sz="4800" dirty="0">
                <a:solidFill>
                  <a:srgbClr val="224F9F"/>
                </a:solidFill>
                <a:latin typeface="Open Sans Extra Bold"/>
              </a:rPr>
              <a:t>Module </a:t>
            </a:r>
            <a:r>
              <a:rPr lang="en-US" sz="4800" dirty="0" err="1">
                <a:solidFill>
                  <a:srgbClr val="224F9F"/>
                </a:solidFill>
                <a:latin typeface="Open Sans Extra Bold"/>
              </a:rPr>
              <a:t>d’e</a:t>
            </a:r>
            <a:r>
              <a:rPr lang="en-US" sz="4800" dirty="0">
                <a:solidFill>
                  <a:srgbClr val="224F9F"/>
                </a:solidFill>
                <a:latin typeface="Open Sans Extra Bold"/>
              </a:rPr>
              <a:t>-learning</a:t>
            </a:r>
          </a:p>
        </p:txBody>
      </p:sp>
    </p:spTree>
    <p:custDataLst>
      <p:tags r:id="rId1"/>
    </p:custDataLst>
    <p:extLst>
      <p:ext uri="{BB962C8B-B14F-4D97-AF65-F5344CB8AC3E}">
        <p14:creationId xmlns:p14="http://schemas.microsoft.com/office/powerpoint/2010/main" val="3049836426"/>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sp>
        <p:nvSpPr>
          <p:cNvPr id="5" name="TextBox 5"/>
          <p:cNvSpPr txBox="1"/>
          <p:nvPr/>
        </p:nvSpPr>
        <p:spPr>
          <a:xfrm>
            <a:off x="396579" y="2691124"/>
            <a:ext cx="17129422" cy="2016899"/>
          </a:xfrm>
          <a:prstGeom prst="rect">
            <a:avLst/>
          </a:prstGeom>
        </p:spPr>
        <p:txBody>
          <a:bodyPr wrap="square" lIns="0" tIns="0" rIns="0" bIns="0" rtlCol="0" anchor="t">
            <a:spAutoFit/>
          </a:bodyPr>
          <a:lstStyle/>
          <a:p>
            <a:pPr>
              <a:lnSpc>
                <a:spcPts val="5439"/>
              </a:lnSpc>
            </a:pPr>
            <a:r>
              <a:rPr lang="fr-FR" sz="3400" dirty="0">
                <a:solidFill>
                  <a:srgbClr val="000000"/>
                </a:solidFill>
                <a:latin typeface="Open Sans"/>
              </a:rPr>
              <a:t>Avez-vous reconnu les dessins et les citations ? Surprenant mais </a:t>
            </a:r>
          </a:p>
          <a:p>
            <a:pPr>
              <a:lnSpc>
                <a:spcPts val="5439"/>
              </a:lnSpc>
            </a:pPr>
            <a:r>
              <a:rPr lang="fr-FR" sz="3400" dirty="0">
                <a:solidFill>
                  <a:srgbClr val="000000"/>
                </a:solidFill>
                <a:latin typeface="Open Sans"/>
              </a:rPr>
              <a:t>Le Petit Prince d'Antoine de Saint-Exupéry peut être le symbole d'une œuvre littéraire interdisciplinaire des STEAM et de l’Art pour les enfants et les adultes. </a:t>
            </a:r>
            <a:endParaRPr lang="en-US" sz="3400" dirty="0">
              <a:solidFill>
                <a:srgbClr val="000000"/>
              </a:solidFill>
              <a:latin typeface="Open Sans"/>
            </a:endParaRPr>
          </a:p>
        </p:txBody>
      </p:sp>
      <p:pic>
        <p:nvPicPr>
          <p:cNvPr id="6" name="Picture 6"/>
          <p:cNvPicPr>
            <a:picLocks noChangeAspect="1"/>
          </p:cNvPicPr>
          <p:nvPr/>
        </p:nvPicPr>
        <p:blipFill>
          <a:blip r:embed="rId5"/>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6"/>
          <a:srcRect/>
          <a:stretch>
            <a:fillRect/>
          </a:stretch>
        </p:blipFill>
        <p:spPr>
          <a:xfrm>
            <a:off x="15786610" y="9122242"/>
            <a:ext cx="2375817" cy="955078"/>
          </a:xfrm>
          <a:prstGeom prst="rect">
            <a:avLst/>
          </a:prstGeom>
        </p:spPr>
      </p:pic>
      <p:sp>
        <p:nvSpPr>
          <p:cNvPr id="9" name="TextBox 8">
            <a:extLst>
              <a:ext uri="{FF2B5EF4-FFF2-40B4-BE49-F238E27FC236}">
                <a16:creationId xmlns:a16="http://schemas.microsoft.com/office/drawing/2014/main" id="{8D17A071-0285-4440-8E06-A80C94A1ADCE}"/>
              </a:ext>
            </a:extLst>
          </p:cNvPr>
          <p:cNvSpPr txBox="1"/>
          <p:nvPr/>
        </p:nvSpPr>
        <p:spPr>
          <a:xfrm>
            <a:off x="416322" y="5905500"/>
            <a:ext cx="8921417" cy="2246769"/>
          </a:xfrm>
          <a:prstGeom prst="rect">
            <a:avLst/>
          </a:prstGeom>
          <a:noFill/>
        </p:spPr>
        <p:txBody>
          <a:bodyPr wrap="none" rtlCol="0">
            <a:spAutoFit/>
          </a:bodyPr>
          <a:lstStyle/>
          <a:p>
            <a:r>
              <a:rPr lang="en-BE" sz="2800" dirty="0">
                <a:solidFill>
                  <a:srgbClr val="000000"/>
                </a:solidFill>
                <a:latin typeface="Open Sans"/>
              </a:rPr>
              <a:t>Le mouton dans la boite, est d’ailleurs un plus bel </a:t>
            </a:r>
            <a:endParaRPr lang="fr-BE" sz="2800" dirty="0">
              <a:solidFill>
                <a:srgbClr val="000000"/>
              </a:solidFill>
              <a:latin typeface="Open Sans"/>
            </a:endParaRPr>
          </a:p>
          <a:p>
            <a:r>
              <a:rPr lang="en-BE" sz="2800" dirty="0">
                <a:solidFill>
                  <a:srgbClr val="000000"/>
                </a:solidFill>
                <a:latin typeface="Open Sans"/>
              </a:rPr>
              <a:t>exemple encore, de la pensée cr</a:t>
            </a:r>
            <a:r>
              <a:rPr lang="fr-BE" sz="2800" dirty="0">
                <a:solidFill>
                  <a:srgbClr val="000000"/>
                </a:solidFill>
                <a:latin typeface="Open Sans"/>
              </a:rPr>
              <a:t>e</a:t>
            </a:r>
            <a:r>
              <a:rPr lang="en-BE" sz="2800" dirty="0">
                <a:solidFill>
                  <a:srgbClr val="000000"/>
                </a:solidFill>
                <a:latin typeface="Open Sans"/>
              </a:rPr>
              <a:t>ative, s’inspirant </a:t>
            </a:r>
            <a:endParaRPr lang="fr-BE" sz="2800" dirty="0">
              <a:solidFill>
                <a:srgbClr val="000000"/>
              </a:solidFill>
              <a:latin typeface="Open Sans"/>
            </a:endParaRPr>
          </a:p>
          <a:p>
            <a:r>
              <a:rPr lang="en-BE" sz="2800" dirty="0">
                <a:solidFill>
                  <a:srgbClr val="000000"/>
                </a:solidFill>
                <a:latin typeface="Open Sans"/>
              </a:rPr>
              <a:t>de l’imagination, de la pensée critique</a:t>
            </a:r>
            <a:r>
              <a:rPr lang="fr-BE" sz="2800" dirty="0">
                <a:solidFill>
                  <a:srgbClr val="000000"/>
                </a:solidFill>
                <a:latin typeface="Open Sans"/>
              </a:rPr>
              <a:t>,</a:t>
            </a:r>
            <a:r>
              <a:rPr lang="en-BE" sz="2800" dirty="0">
                <a:solidFill>
                  <a:srgbClr val="000000"/>
                </a:solidFill>
                <a:latin typeface="Open Sans"/>
              </a:rPr>
              <a:t> </a:t>
            </a:r>
            <a:r>
              <a:rPr lang="fr-BE" sz="2800" dirty="0">
                <a:solidFill>
                  <a:srgbClr val="000000"/>
                </a:solidFill>
                <a:latin typeface="Open Sans"/>
              </a:rPr>
              <a:t>tout </a:t>
            </a:r>
            <a:r>
              <a:rPr lang="en-BE" sz="2800" dirty="0">
                <a:solidFill>
                  <a:srgbClr val="000000"/>
                </a:solidFill>
                <a:latin typeface="Open Sans"/>
              </a:rPr>
              <a:t>en utilisant </a:t>
            </a:r>
            <a:endParaRPr lang="fr-BE" sz="2800" dirty="0">
              <a:solidFill>
                <a:srgbClr val="000000"/>
              </a:solidFill>
              <a:latin typeface="Open Sans"/>
            </a:endParaRPr>
          </a:p>
          <a:p>
            <a:r>
              <a:rPr lang="en-BE" sz="2800" dirty="0">
                <a:solidFill>
                  <a:srgbClr val="000000"/>
                </a:solidFill>
                <a:latin typeface="Open Sans"/>
              </a:rPr>
              <a:t>des connaissances d’apprentissages et d’exp</a:t>
            </a:r>
            <a:r>
              <a:rPr lang="fr-BE" sz="2800" dirty="0">
                <a:solidFill>
                  <a:srgbClr val="000000"/>
                </a:solidFill>
                <a:latin typeface="Open Sans"/>
              </a:rPr>
              <a:t>e</a:t>
            </a:r>
            <a:r>
              <a:rPr lang="en-BE" sz="2800" dirty="0">
                <a:solidFill>
                  <a:srgbClr val="000000"/>
                </a:solidFill>
                <a:latin typeface="Open Sans"/>
              </a:rPr>
              <a:t>riences </a:t>
            </a:r>
            <a:endParaRPr lang="fr-BE" sz="2800" dirty="0">
              <a:solidFill>
                <a:srgbClr val="000000"/>
              </a:solidFill>
              <a:latin typeface="Open Sans"/>
            </a:endParaRPr>
          </a:p>
          <a:p>
            <a:r>
              <a:rPr lang="en-BE" sz="2800" dirty="0">
                <a:solidFill>
                  <a:srgbClr val="000000"/>
                </a:solidFill>
                <a:latin typeface="Open Sans"/>
              </a:rPr>
              <a:t>passées.</a:t>
            </a:r>
            <a:r>
              <a:rPr lang="en-US" sz="2800" dirty="0">
                <a:solidFill>
                  <a:srgbClr val="000000"/>
                </a:solidFill>
              </a:rPr>
              <a:t>.</a:t>
            </a:r>
            <a:endParaRPr lang="lv-LV" sz="2800" dirty="0"/>
          </a:p>
        </p:txBody>
      </p:sp>
      <p:pic>
        <p:nvPicPr>
          <p:cNvPr id="10" name="Picture 1" descr="How the Little Prince talks about product design | by Julia Tsoi | UX  Collective">
            <a:extLst>
              <a:ext uri="{FF2B5EF4-FFF2-40B4-BE49-F238E27FC236}">
                <a16:creationId xmlns:a16="http://schemas.microsoft.com/office/drawing/2014/main" id="{C7ACB02F-2EDB-4421-B55D-3D68494602A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598563" y="4708023"/>
            <a:ext cx="8292857" cy="4279195"/>
          </a:xfrm>
          <a:prstGeom prst="rect">
            <a:avLst/>
          </a:prstGeom>
          <a:noFill/>
          <a:ln>
            <a:noFill/>
          </a:ln>
        </p:spPr>
      </p:pic>
      <p:sp>
        <p:nvSpPr>
          <p:cNvPr id="14" name="TextBox 12">
            <a:extLst>
              <a:ext uri="{FF2B5EF4-FFF2-40B4-BE49-F238E27FC236}">
                <a16:creationId xmlns:a16="http://schemas.microsoft.com/office/drawing/2014/main" id="{BE5C4D71-F0D1-4E20-8911-6ABD6198473A}"/>
              </a:ext>
            </a:extLst>
          </p:cNvPr>
          <p:cNvSpPr txBox="1"/>
          <p:nvPr/>
        </p:nvSpPr>
        <p:spPr>
          <a:xfrm>
            <a:off x="2700958" y="1013662"/>
            <a:ext cx="13190883" cy="811530"/>
          </a:xfrm>
          <a:prstGeom prst="rect">
            <a:avLst/>
          </a:prstGeom>
        </p:spPr>
        <p:txBody>
          <a:bodyPr wrap="square" lIns="0" tIns="0" rIns="0" bIns="0" rtlCol="0" anchor="t">
            <a:spAutoFit/>
          </a:bodyPr>
          <a:lstStyle/>
          <a:p>
            <a:pPr algn="ctr">
              <a:lnSpc>
                <a:spcPts val="6719"/>
              </a:lnSpc>
            </a:pPr>
            <a:r>
              <a:rPr lang="lv-LV" sz="4800" dirty="0">
                <a:solidFill>
                  <a:srgbClr val="000000"/>
                </a:solidFill>
                <a:latin typeface="Open Sans Extra Bold"/>
              </a:rPr>
              <a:t>STEAM </a:t>
            </a:r>
            <a:r>
              <a:rPr lang="fr-BE" sz="4800" dirty="0">
                <a:solidFill>
                  <a:srgbClr val="000000"/>
                </a:solidFill>
                <a:latin typeface="Open Sans Extra Bold"/>
              </a:rPr>
              <a:t>comme approche interdisciplinaire</a:t>
            </a:r>
            <a:r>
              <a:rPr lang="lv-LV" sz="4800" dirty="0">
                <a:solidFill>
                  <a:srgbClr val="000000"/>
                </a:solidFill>
                <a:latin typeface="Open Sans Extra Bold"/>
              </a:rPr>
              <a:t>.</a:t>
            </a:r>
            <a:endParaRPr lang="en-US" sz="4800" dirty="0">
              <a:solidFill>
                <a:srgbClr val="000000"/>
              </a:solidFill>
              <a:latin typeface="Open Sans Extra Bold"/>
            </a:endParaRPr>
          </a:p>
        </p:txBody>
      </p:sp>
      <p:sp>
        <p:nvSpPr>
          <p:cNvPr id="15" name="TextBox 13">
            <a:extLst>
              <a:ext uri="{FF2B5EF4-FFF2-40B4-BE49-F238E27FC236}">
                <a16:creationId xmlns:a16="http://schemas.microsoft.com/office/drawing/2014/main" id="{A28EAB0C-D745-47F6-A43C-37DF2997D44E}"/>
              </a:ext>
            </a:extLst>
          </p:cNvPr>
          <p:cNvSpPr txBox="1"/>
          <p:nvPr/>
        </p:nvSpPr>
        <p:spPr>
          <a:xfrm>
            <a:off x="6227683" y="333091"/>
            <a:ext cx="6137434" cy="784510"/>
          </a:xfrm>
          <a:prstGeom prst="rect">
            <a:avLst/>
          </a:prstGeom>
        </p:spPr>
        <p:txBody>
          <a:bodyPr lIns="0" tIns="0" rIns="0" bIns="0" rtlCol="0" anchor="t">
            <a:spAutoFit/>
          </a:bodyPr>
          <a:lstStyle/>
          <a:p>
            <a:pPr algn="ctr">
              <a:lnSpc>
                <a:spcPts val="6719"/>
              </a:lnSpc>
            </a:pPr>
            <a:r>
              <a:rPr lang="en-US" sz="4800" dirty="0">
                <a:solidFill>
                  <a:srgbClr val="224F9F"/>
                </a:solidFill>
                <a:latin typeface="Open Sans Extra Bold"/>
              </a:rPr>
              <a:t>Module </a:t>
            </a:r>
            <a:r>
              <a:rPr lang="en-US" sz="4800" dirty="0" err="1">
                <a:solidFill>
                  <a:srgbClr val="224F9F"/>
                </a:solidFill>
                <a:latin typeface="Open Sans Extra Bold"/>
              </a:rPr>
              <a:t>d’e</a:t>
            </a:r>
            <a:r>
              <a:rPr lang="en-US" sz="4800" dirty="0">
                <a:solidFill>
                  <a:srgbClr val="224F9F"/>
                </a:solidFill>
                <a:latin typeface="Open Sans Extra Bold"/>
              </a:rPr>
              <a:t>-learning</a:t>
            </a:r>
          </a:p>
        </p:txBody>
      </p:sp>
    </p:spTree>
    <p:custDataLst>
      <p:tags r:id="rId1"/>
    </p:custDataLst>
    <p:extLst>
      <p:ext uri="{BB962C8B-B14F-4D97-AF65-F5344CB8AC3E}">
        <p14:creationId xmlns:p14="http://schemas.microsoft.com/office/powerpoint/2010/main" val="3337848300"/>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sp>
        <p:nvSpPr>
          <p:cNvPr id="5" name="TextBox 5"/>
          <p:cNvSpPr txBox="1"/>
          <p:nvPr/>
        </p:nvSpPr>
        <p:spPr>
          <a:xfrm>
            <a:off x="3454066" y="2343606"/>
            <a:ext cx="14583703" cy="4796249"/>
          </a:xfrm>
          <a:prstGeom prst="rect">
            <a:avLst/>
          </a:prstGeom>
        </p:spPr>
        <p:txBody>
          <a:bodyPr lIns="0" tIns="0" rIns="0" bIns="0" rtlCol="0" anchor="t">
            <a:spAutoFit/>
          </a:bodyPr>
          <a:lstStyle/>
          <a:p>
            <a:pPr>
              <a:lnSpc>
                <a:spcPts val="5439"/>
              </a:lnSpc>
            </a:pPr>
            <a:r>
              <a:rPr lang="fr-FR" sz="3600" dirty="0">
                <a:solidFill>
                  <a:srgbClr val="000000"/>
                </a:solidFill>
              </a:rPr>
              <a:t>Passionné de biologie, de géographie, de physique, de mathématiques, de sciences sociales, d'ingénierie et de design, entre autres, le Petit Prince, avec son esprit curieux, nous présente et nous montre une approche transdisciplinaire et interdisciplinaire pour apprendre et pour vivre.</a:t>
            </a:r>
          </a:p>
          <a:p>
            <a:pPr>
              <a:lnSpc>
                <a:spcPts val="5439"/>
              </a:lnSpc>
            </a:pPr>
            <a:r>
              <a:rPr lang="fr-FR" sz="3600" dirty="0">
                <a:solidFill>
                  <a:srgbClr val="000000"/>
                </a:solidFill>
                <a:ea typeface="Calibri" panose="020F0502020204030204" pitchFamily="34" charset="0"/>
              </a:rPr>
              <a:t>De plus, avec Saint Exupéry immortel "Il est dessiné pour le cœur et non pour l'œil", le Petit Prince révèle un ensemble de compétences sociales pour un bien-être sain et riche</a:t>
            </a:r>
            <a:r>
              <a:rPr lang="lv-LV" sz="3600" dirty="0">
                <a:solidFill>
                  <a:srgbClr val="000000"/>
                </a:solidFill>
                <a:effectLst/>
                <a:ea typeface="Calibri" panose="020F0502020204030204" pitchFamily="34" charset="0"/>
              </a:rPr>
              <a:t>.</a:t>
            </a:r>
            <a:endParaRPr lang="en-US" sz="3600" dirty="0">
              <a:solidFill>
                <a:srgbClr val="000000"/>
              </a:solidFill>
            </a:endParaRPr>
          </a:p>
        </p:txBody>
      </p:sp>
      <p:pic>
        <p:nvPicPr>
          <p:cNvPr id="6" name="Picture 6"/>
          <p:cNvPicPr>
            <a:picLocks noChangeAspect="1"/>
          </p:cNvPicPr>
          <p:nvPr/>
        </p:nvPicPr>
        <p:blipFill>
          <a:blip r:embed="rId5"/>
          <a:srcRect/>
          <a:stretch>
            <a:fillRect/>
          </a:stretch>
        </p:blipFill>
        <p:spPr>
          <a:xfrm>
            <a:off x="104523" y="576960"/>
            <a:ext cx="3349543" cy="1256079"/>
          </a:xfrm>
          <a:prstGeom prst="rect">
            <a:avLst/>
          </a:prstGeom>
        </p:spPr>
      </p:pic>
      <p:pic>
        <p:nvPicPr>
          <p:cNvPr id="9" name="Picture 8">
            <a:extLst>
              <a:ext uri="{FF2B5EF4-FFF2-40B4-BE49-F238E27FC236}">
                <a16:creationId xmlns:a16="http://schemas.microsoft.com/office/drawing/2014/main" id="{C16C2557-54F8-456B-A721-8ED56E90E47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866569" y="6581775"/>
            <a:ext cx="2809875" cy="3552825"/>
          </a:xfrm>
          <a:prstGeom prst="rect">
            <a:avLst/>
          </a:prstGeom>
        </p:spPr>
      </p:pic>
      <p:sp>
        <p:nvSpPr>
          <p:cNvPr id="10" name="TextBox 9">
            <a:extLst>
              <a:ext uri="{FF2B5EF4-FFF2-40B4-BE49-F238E27FC236}">
                <a16:creationId xmlns:a16="http://schemas.microsoft.com/office/drawing/2014/main" id="{C1E4FBDA-5F6A-48D0-AA82-D61F3F7F994D}"/>
              </a:ext>
            </a:extLst>
          </p:cNvPr>
          <p:cNvSpPr txBox="1"/>
          <p:nvPr/>
        </p:nvSpPr>
        <p:spPr>
          <a:xfrm>
            <a:off x="11844440" y="10077320"/>
            <a:ext cx="2809875" cy="369332"/>
          </a:xfrm>
          <a:prstGeom prst="rect">
            <a:avLst/>
          </a:prstGeom>
          <a:noFill/>
        </p:spPr>
        <p:txBody>
          <a:bodyPr wrap="square" rtlCol="0">
            <a:spAutoFit/>
          </a:bodyPr>
          <a:lstStyle/>
          <a:p>
            <a:r>
              <a:rPr lang="lv-LV" sz="900">
                <a:hlinkClick r:id="rId7" tooltip="http://jojojon.blogspot.com/2011/04/le-petit-prince.html"/>
              </a:rPr>
              <a:t>This Photo</a:t>
            </a:r>
            <a:r>
              <a:rPr lang="lv-LV" sz="900"/>
              <a:t> by Unknown Author is licensed under </a:t>
            </a:r>
            <a:r>
              <a:rPr lang="lv-LV" sz="900">
                <a:hlinkClick r:id="rId8" tooltip="https://creativecommons.org/licenses/by-nc-nd/3.0/"/>
              </a:rPr>
              <a:t>CC BY-NC-ND</a:t>
            </a:r>
            <a:endParaRPr lang="lv-LV" sz="900"/>
          </a:p>
        </p:txBody>
      </p:sp>
      <p:pic>
        <p:nvPicPr>
          <p:cNvPr id="15" name="Picture 14">
            <a:extLst>
              <a:ext uri="{FF2B5EF4-FFF2-40B4-BE49-F238E27FC236}">
                <a16:creationId xmlns:a16="http://schemas.microsoft.com/office/drawing/2014/main" id="{4AF2F5BD-CF2F-41D7-A899-6FE80DF42B59}"/>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288847" y="7028789"/>
            <a:ext cx="2877211" cy="2877211"/>
          </a:xfrm>
          <a:prstGeom prst="rect">
            <a:avLst/>
          </a:prstGeom>
        </p:spPr>
      </p:pic>
      <p:pic>
        <p:nvPicPr>
          <p:cNvPr id="18" name="Picture 17">
            <a:extLst>
              <a:ext uri="{FF2B5EF4-FFF2-40B4-BE49-F238E27FC236}">
                <a16:creationId xmlns:a16="http://schemas.microsoft.com/office/drawing/2014/main" id="{3BABCD71-B472-4A53-AAE9-67D97F1671AB}"/>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0800000" flipV="1">
            <a:off x="371994" y="2422317"/>
            <a:ext cx="2872626" cy="4103751"/>
          </a:xfrm>
          <a:prstGeom prst="rect">
            <a:avLst/>
          </a:prstGeom>
        </p:spPr>
      </p:pic>
      <p:sp>
        <p:nvSpPr>
          <p:cNvPr id="19" name="TextBox 18">
            <a:extLst>
              <a:ext uri="{FF2B5EF4-FFF2-40B4-BE49-F238E27FC236}">
                <a16:creationId xmlns:a16="http://schemas.microsoft.com/office/drawing/2014/main" id="{A4BF28DF-1F01-48EE-BFFA-4B2FBC90ACC2}"/>
              </a:ext>
            </a:extLst>
          </p:cNvPr>
          <p:cNvSpPr txBox="1"/>
          <p:nvPr/>
        </p:nvSpPr>
        <p:spPr>
          <a:xfrm flipV="1">
            <a:off x="786592" y="13654125"/>
            <a:ext cx="2458028" cy="369332"/>
          </a:xfrm>
          <a:prstGeom prst="rect">
            <a:avLst/>
          </a:prstGeom>
          <a:noFill/>
        </p:spPr>
        <p:txBody>
          <a:bodyPr wrap="square" rtlCol="0">
            <a:spAutoFit/>
          </a:bodyPr>
          <a:lstStyle/>
          <a:p>
            <a:r>
              <a:rPr lang="lv-LV" sz="900">
                <a:hlinkClick r:id="rId12" tooltip="https://www.flickr.com/photos/phploveme/8320069521/"/>
              </a:rPr>
              <a:t>This Photo</a:t>
            </a:r>
            <a:r>
              <a:rPr lang="lv-LV" sz="900"/>
              <a:t> by Unknown Author is licensed under </a:t>
            </a:r>
            <a:r>
              <a:rPr lang="lv-LV" sz="900">
                <a:hlinkClick r:id="rId13" tooltip="https://creativecommons.org/licenses/by-sa/3.0/"/>
              </a:rPr>
              <a:t>CC BY-SA</a:t>
            </a:r>
            <a:endParaRPr lang="lv-LV" sz="900"/>
          </a:p>
        </p:txBody>
      </p:sp>
      <p:pic>
        <p:nvPicPr>
          <p:cNvPr id="23" name="Picture 22">
            <a:extLst>
              <a:ext uri="{FF2B5EF4-FFF2-40B4-BE49-F238E27FC236}">
                <a16:creationId xmlns:a16="http://schemas.microsoft.com/office/drawing/2014/main" id="{C2509858-D93B-44B9-8046-A9A4D9D229DB}"/>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3689660" y="7088358"/>
            <a:ext cx="3965036" cy="2929393"/>
          </a:xfrm>
          <a:prstGeom prst="rect">
            <a:avLst/>
          </a:prstGeom>
        </p:spPr>
      </p:pic>
      <p:pic>
        <p:nvPicPr>
          <p:cNvPr id="26" name="Picture 25">
            <a:extLst>
              <a:ext uri="{FF2B5EF4-FFF2-40B4-BE49-F238E27FC236}">
                <a16:creationId xmlns:a16="http://schemas.microsoft.com/office/drawing/2014/main" id="{1BFEF216-7B3D-476C-9BDD-14BCCCCF4CF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92938" y="7088358"/>
            <a:ext cx="2985960" cy="3026130"/>
          </a:xfrm>
          <a:prstGeom prst="rect">
            <a:avLst/>
          </a:prstGeom>
        </p:spPr>
      </p:pic>
      <p:sp>
        <p:nvSpPr>
          <p:cNvPr id="20" name="TextBox 12">
            <a:extLst>
              <a:ext uri="{FF2B5EF4-FFF2-40B4-BE49-F238E27FC236}">
                <a16:creationId xmlns:a16="http://schemas.microsoft.com/office/drawing/2014/main" id="{27CAC43A-A302-41D1-8096-09CAF74B5BD4}"/>
              </a:ext>
            </a:extLst>
          </p:cNvPr>
          <p:cNvSpPr txBox="1"/>
          <p:nvPr/>
        </p:nvSpPr>
        <p:spPr>
          <a:xfrm>
            <a:off x="2700958" y="1013662"/>
            <a:ext cx="13190883" cy="811530"/>
          </a:xfrm>
          <a:prstGeom prst="rect">
            <a:avLst/>
          </a:prstGeom>
        </p:spPr>
        <p:txBody>
          <a:bodyPr wrap="square" lIns="0" tIns="0" rIns="0" bIns="0" rtlCol="0" anchor="t">
            <a:spAutoFit/>
          </a:bodyPr>
          <a:lstStyle/>
          <a:p>
            <a:pPr algn="ctr">
              <a:lnSpc>
                <a:spcPts val="6719"/>
              </a:lnSpc>
            </a:pPr>
            <a:r>
              <a:rPr lang="lv-LV" sz="4800" dirty="0">
                <a:solidFill>
                  <a:srgbClr val="000000"/>
                </a:solidFill>
                <a:latin typeface="Open Sans Extra Bold"/>
              </a:rPr>
              <a:t>STEAM </a:t>
            </a:r>
            <a:r>
              <a:rPr lang="fr-BE" sz="4800" dirty="0">
                <a:solidFill>
                  <a:srgbClr val="000000"/>
                </a:solidFill>
                <a:latin typeface="Open Sans Extra Bold"/>
              </a:rPr>
              <a:t>comme approche interdisciplinaire</a:t>
            </a:r>
            <a:r>
              <a:rPr lang="lv-LV" sz="4800" dirty="0">
                <a:solidFill>
                  <a:srgbClr val="000000"/>
                </a:solidFill>
                <a:latin typeface="Open Sans Extra Bold"/>
              </a:rPr>
              <a:t>.</a:t>
            </a:r>
            <a:endParaRPr lang="en-US" sz="4800" dirty="0">
              <a:solidFill>
                <a:srgbClr val="000000"/>
              </a:solidFill>
              <a:latin typeface="Open Sans Extra Bold"/>
            </a:endParaRPr>
          </a:p>
        </p:txBody>
      </p:sp>
      <p:sp>
        <p:nvSpPr>
          <p:cNvPr id="21" name="TextBox 13">
            <a:extLst>
              <a:ext uri="{FF2B5EF4-FFF2-40B4-BE49-F238E27FC236}">
                <a16:creationId xmlns:a16="http://schemas.microsoft.com/office/drawing/2014/main" id="{46F6DCB2-77D6-4119-82A1-1E97727D68B5}"/>
              </a:ext>
            </a:extLst>
          </p:cNvPr>
          <p:cNvSpPr txBox="1"/>
          <p:nvPr/>
        </p:nvSpPr>
        <p:spPr>
          <a:xfrm>
            <a:off x="6227683" y="333091"/>
            <a:ext cx="6137434" cy="784510"/>
          </a:xfrm>
          <a:prstGeom prst="rect">
            <a:avLst/>
          </a:prstGeom>
        </p:spPr>
        <p:txBody>
          <a:bodyPr lIns="0" tIns="0" rIns="0" bIns="0" rtlCol="0" anchor="t">
            <a:spAutoFit/>
          </a:bodyPr>
          <a:lstStyle/>
          <a:p>
            <a:pPr algn="ctr">
              <a:lnSpc>
                <a:spcPts val="6719"/>
              </a:lnSpc>
            </a:pPr>
            <a:r>
              <a:rPr lang="en-US" sz="4800" dirty="0">
                <a:solidFill>
                  <a:srgbClr val="224F9F"/>
                </a:solidFill>
                <a:latin typeface="Open Sans Extra Bold"/>
              </a:rPr>
              <a:t>Module </a:t>
            </a:r>
            <a:r>
              <a:rPr lang="en-US" sz="4800" dirty="0" err="1">
                <a:solidFill>
                  <a:srgbClr val="224F9F"/>
                </a:solidFill>
                <a:latin typeface="Open Sans Extra Bold"/>
              </a:rPr>
              <a:t>d’e</a:t>
            </a:r>
            <a:r>
              <a:rPr lang="en-US" sz="4800" dirty="0">
                <a:solidFill>
                  <a:srgbClr val="224F9F"/>
                </a:solidFill>
                <a:latin typeface="Open Sans Extra Bold"/>
              </a:rPr>
              <a:t>-learning</a:t>
            </a:r>
          </a:p>
        </p:txBody>
      </p:sp>
    </p:spTree>
    <p:custDataLst>
      <p:tags r:id="rId1"/>
    </p:custDataLst>
    <p:extLst>
      <p:ext uri="{BB962C8B-B14F-4D97-AF65-F5344CB8AC3E}">
        <p14:creationId xmlns:p14="http://schemas.microsoft.com/office/powerpoint/2010/main" val="3996022508"/>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5"/>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sp>
        <p:nvSpPr>
          <p:cNvPr id="5" name="TextBox 5"/>
          <p:cNvSpPr txBox="1"/>
          <p:nvPr/>
        </p:nvSpPr>
        <p:spPr>
          <a:xfrm>
            <a:off x="797534" y="3046008"/>
            <a:ext cx="14583703" cy="2696123"/>
          </a:xfrm>
          <a:prstGeom prst="rect">
            <a:avLst/>
          </a:prstGeom>
        </p:spPr>
        <p:txBody>
          <a:bodyPr lIns="0" tIns="0" rIns="0" bIns="0" rtlCol="0" anchor="t">
            <a:spAutoFit/>
          </a:bodyPr>
          <a:lstStyle/>
          <a:p>
            <a:pPr>
              <a:lnSpc>
                <a:spcPts val="5439"/>
              </a:lnSpc>
            </a:pPr>
            <a:r>
              <a:rPr lang="en-US" sz="3400" dirty="0">
                <a:solidFill>
                  <a:srgbClr val="000000"/>
                </a:solidFill>
                <a:latin typeface="Open Sans"/>
              </a:rPr>
              <a:t>“ </a:t>
            </a:r>
            <a:r>
              <a:rPr lang="fr-FR" sz="3400" dirty="0">
                <a:solidFill>
                  <a:srgbClr val="000000"/>
                </a:solidFill>
                <a:latin typeface="Open Sans"/>
              </a:rPr>
              <a:t>Il est dessiné pour le cœur et non pour l’œil. </a:t>
            </a:r>
            <a:r>
              <a:rPr lang="en-US" sz="3400" dirty="0">
                <a:solidFill>
                  <a:srgbClr val="000000"/>
                </a:solidFill>
                <a:latin typeface="Open Sans"/>
              </a:rPr>
              <a:t>“</a:t>
            </a:r>
            <a:endParaRPr lang="fr-FR" sz="3400" dirty="0">
              <a:solidFill>
                <a:srgbClr val="000000"/>
              </a:solidFill>
              <a:latin typeface="Open Sans"/>
            </a:endParaRPr>
          </a:p>
          <a:p>
            <a:pPr>
              <a:lnSpc>
                <a:spcPts val="5439"/>
              </a:lnSpc>
            </a:pPr>
            <a:r>
              <a:rPr lang="fr-FR" sz="3400" dirty="0">
                <a:solidFill>
                  <a:srgbClr val="000000"/>
                </a:solidFill>
                <a:latin typeface="Open Sans"/>
              </a:rPr>
              <a:t>Pour créer cette courte présentation, les compétences STEAM </a:t>
            </a:r>
          </a:p>
          <a:p>
            <a:pPr>
              <a:lnSpc>
                <a:spcPts val="5439"/>
              </a:lnSpc>
            </a:pPr>
            <a:r>
              <a:rPr lang="fr-FR" sz="3400" dirty="0">
                <a:solidFill>
                  <a:srgbClr val="000000"/>
                </a:solidFill>
                <a:latin typeface="Open Sans"/>
              </a:rPr>
              <a:t>et la connaissance des différents sujets ont été utilisés.</a:t>
            </a:r>
            <a:endParaRPr lang="lv-LV" sz="3400" dirty="0">
              <a:solidFill>
                <a:srgbClr val="000000"/>
              </a:solidFill>
              <a:latin typeface="Open Sans"/>
            </a:endParaRPr>
          </a:p>
          <a:p>
            <a:pPr>
              <a:lnSpc>
                <a:spcPts val="5439"/>
              </a:lnSpc>
            </a:pPr>
            <a:endParaRPr lang="lv-LV" sz="3400" dirty="0">
              <a:solidFill>
                <a:srgbClr val="000000"/>
              </a:solidFill>
              <a:latin typeface="Open Sans"/>
            </a:endParaRPr>
          </a:p>
        </p:txBody>
      </p:sp>
      <p:pic>
        <p:nvPicPr>
          <p:cNvPr id="6" name="Picture 6"/>
          <p:cNvPicPr>
            <a:picLocks noChangeAspect="1"/>
          </p:cNvPicPr>
          <p:nvPr/>
        </p:nvPicPr>
        <p:blipFill>
          <a:blip r:embed="rId6"/>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7"/>
          <a:srcRect/>
          <a:stretch>
            <a:fillRect/>
          </a:stretch>
        </p:blipFill>
        <p:spPr>
          <a:xfrm>
            <a:off x="15786610" y="9122242"/>
            <a:ext cx="2375817" cy="955078"/>
          </a:xfrm>
          <a:prstGeom prst="rect">
            <a:avLst/>
          </a:prstGeom>
        </p:spPr>
      </p:pic>
      <p:sp>
        <p:nvSpPr>
          <p:cNvPr id="8" name="TextBox 7">
            <a:extLst>
              <a:ext uri="{FF2B5EF4-FFF2-40B4-BE49-F238E27FC236}">
                <a16:creationId xmlns:a16="http://schemas.microsoft.com/office/drawing/2014/main" id="{594310D3-C337-4752-A624-381FFDF2100F}"/>
              </a:ext>
            </a:extLst>
          </p:cNvPr>
          <p:cNvSpPr txBox="1"/>
          <p:nvPr/>
        </p:nvSpPr>
        <p:spPr>
          <a:xfrm>
            <a:off x="11330343" y="9645134"/>
            <a:ext cx="4019049" cy="369332"/>
          </a:xfrm>
          <a:prstGeom prst="rect">
            <a:avLst/>
          </a:prstGeom>
          <a:noFill/>
        </p:spPr>
        <p:txBody>
          <a:bodyPr wrap="none" rtlCol="0">
            <a:spAutoFit/>
          </a:bodyPr>
          <a:lstStyle/>
          <a:p>
            <a:r>
              <a:rPr lang="lv-LV" b="0" i="0" dirty="0">
                <a:effectLst/>
              </a:rPr>
              <a:t>Contribution to www.makersempire.com</a:t>
            </a:r>
            <a:endParaRPr lang="lv-LV" dirty="0"/>
          </a:p>
        </p:txBody>
      </p:sp>
      <p:pic>
        <p:nvPicPr>
          <p:cNvPr id="10" name="Picture 9">
            <a:extLst>
              <a:ext uri="{FF2B5EF4-FFF2-40B4-BE49-F238E27FC236}">
                <a16:creationId xmlns:a16="http://schemas.microsoft.com/office/drawing/2014/main" id="{B5505CA3-24A8-46DD-9F00-BCBE9474EEB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910589" y="2696914"/>
            <a:ext cx="4746977" cy="6223949"/>
          </a:xfrm>
          <a:prstGeom prst="rect">
            <a:avLst/>
          </a:prstGeom>
        </p:spPr>
      </p:pic>
      <p:sp>
        <p:nvSpPr>
          <p:cNvPr id="14" name="TextBox 13">
            <a:extLst>
              <a:ext uri="{FF2B5EF4-FFF2-40B4-BE49-F238E27FC236}">
                <a16:creationId xmlns:a16="http://schemas.microsoft.com/office/drawing/2014/main" id="{53B66D8B-C4F0-4F2D-A286-667AD7BE36E6}"/>
              </a:ext>
            </a:extLst>
          </p:cNvPr>
          <p:cNvSpPr txBox="1"/>
          <p:nvPr/>
        </p:nvSpPr>
        <p:spPr>
          <a:xfrm>
            <a:off x="11206945" y="10886532"/>
            <a:ext cx="4746977" cy="230832"/>
          </a:xfrm>
          <a:prstGeom prst="rect">
            <a:avLst/>
          </a:prstGeom>
          <a:noFill/>
        </p:spPr>
        <p:txBody>
          <a:bodyPr wrap="square" rtlCol="0">
            <a:spAutoFit/>
          </a:bodyPr>
          <a:lstStyle/>
          <a:p>
            <a:r>
              <a:rPr lang="lv-LV" sz="900">
                <a:hlinkClick r:id="rId9" tooltip="https://arretsurinfo.ch/je-hais-mon-epoque-de-toutes-mes-forces-lhomme-y-meurt-de-soif/"/>
              </a:rPr>
              <a:t>This Photo</a:t>
            </a:r>
            <a:r>
              <a:rPr lang="lv-LV" sz="900"/>
              <a:t> by Unknown Author is licensed under </a:t>
            </a:r>
            <a:r>
              <a:rPr lang="lv-LV" sz="900">
                <a:hlinkClick r:id="rId10" tooltip="https://creativecommons.org/licenses/by-nc-nd/3.0/"/>
              </a:rPr>
              <a:t>CC BY-NC-ND</a:t>
            </a:r>
            <a:endParaRPr lang="lv-LV" sz="900"/>
          </a:p>
        </p:txBody>
      </p:sp>
      <p:sp>
        <p:nvSpPr>
          <p:cNvPr id="18" name="TextBox 17">
            <a:extLst>
              <a:ext uri="{FF2B5EF4-FFF2-40B4-BE49-F238E27FC236}">
                <a16:creationId xmlns:a16="http://schemas.microsoft.com/office/drawing/2014/main" id="{944B7A75-52A7-4494-9184-D0254DFC28CA}"/>
              </a:ext>
            </a:extLst>
          </p:cNvPr>
          <p:cNvSpPr txBox="1"/>
          <p:nvPr/>
        </p:nvSpPr>
        <p:spPr>
          <a:xfrm>
            <a:off x="9753600" y="9122242"/>
            <a:ext cx="4008533" cy="523220"/>
          </a:xfrm>
          <a:prstGeom prst="rect">
            <a:avLst/>
          </a:prstGeom>
          <a:noFill/>
        </p:spPr>
        <p:txBody>
          <a:bodyPr wrap="none" rtlCol="0">
            <a:spAutoFit/>
          </a:bodyPr>
          <a:lstStyle/>
          <a:p>
            <a:r>
              <a:rPr lang="lv-LV" sz="2800" b="0" i="0" dirty="0">
                <a:effectLst/>
              </a:rPr>
              <a:t> Antoine de </a:t>
            </a:r>
            <a:r>
              <a:rPr lang="lv-LV" sz="2800" b="1" i="0" dirty="0">
                <a:effectLst/>
              </a:rPr>
              <a:t>Saint</a:t>
            </a:r>
            <a:r>
              <a:rPr lang="lv-LV" sz="2800" b="0" i="0" dirty="0">
                <a:effectLst/>
              </a:rPr>
              <a:t>-</a:t>
            </a:r>
            <a:r>
              <a:rPr lang="lv-LV" sz="2800" b="1" i="0" dirty="0">
                <a:effectLst/>
              </a:rPr>
              <a:t>Exupéry</a:t>
            </a:r>
            <a:endParaRPr lang="lv-LV" sz="2800" dirty="0"/>
          </a:p>
        </p:txBody>
      </p:sp>
      <p:pic>
        <p:nvPicPr>
          <p:cNvPr id="19" name="Online Media 7">
            <a:hlinkClick r:id="" action="ppaction://media"/>
            <a:extLst>
              <a:ext uri="{FF2B5EF4-FFF2-40B4-BE49-F238E27FC236}">
                <a16:creationId xmlns:a16="http://schemas.microsoft.com/office/drawing/2014/main" id="{6D6ED45C-8D09-4237-8191-E7445C5D66E9}"/>
              </a:ext>
            </a:extLst>
          </p:cNvPr>
          <p:cNvPicPr>
            <a:picLocks noRot="1" noChangeAspect="1"/>
          </p:cNvPicPr>
          <p:nvPr>
            <a:videoFile r:link="rId2"/>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p:blipFill>
        <p:spPr>
          <a:xfrm>
            <a:off x="3512988" y="6322240"/>
            <a:ext cx="5829300" cy="3282984"/>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16" name="TextBox 12">
            <a:extLst>
              <a:ext uri="{FF2B5EF4-FFF2-40B4-BE49-F238E27FC236}">
                <a16:creationId xmlns:a16="http://schemas.microsoft.com/office/drawing/2014/main" id="{7F362CDE-CCDE-4E04-A6FD-36980841664C}"/>
              </a:ext>
            </a:extLst>
          </p:cNvPr>
          <p:cNvSpPr txBox="1"/>
          <p:nvPr/>
        </p:nvSpPr>
        <p:spPr>
          <a:xfrm>
            <a:off x="2700958" y="1013662"/>
            <a:ext cx="13190883" cy="811530"/>
          </a:xfrm>
          <a:prstGeom prst="rect">
            <a:avLst/>
          </a:prstGeom>
        </p:spPr>
        <p:txBody>
          <a:bodyPr wrap="square" lIns="0" tIns="0" rIns="0" bIns="0" rtlCol="0" anchor="t">
            <a:spAutoFit/>
          </a:bodyPr>
          <a:lstStyle/>
          <a:p>
            <a:pPr algn="ctr">
              <a:lnSpc>
                <a:spcPts val="6719"/>
              </a:lnSpc>
            </a:pPr>
            <a:r>
              <a:rPr lang="lv-LV" sz="4800" dirty="0">
                <a:solidFill>
                  <a:srgbClr val="000000"/>
                </a:solidFill>
                <a:latin typeface="Open Sans Extra Bold"/>
              </a:rPr>
              <a:t>STEAM </a:t>
            </a:r>
            <a:r>
              <a:rPr lang="fr-BE" sz="4800" dirty="0">
                <a:solidFill>
                  <a:srgbClr val="000000"/>
                </a:solidFill>
                <a:latin typeface="Open Sans Extra Bold"/>
              </a:rPr>
              <a:t>comme approche interdisciplinaire</a:t>
            </a:r>
            <a:r>
              <a:rPr lang="lv-LV" sz="4800" dirty="0">
                <a:solidFill>
                  <a:srgbClr val="000000"/>
                </a:solidFill>
                <a:latin typeface="Open Sans Extra Bold"/>
              </a:rPr>
              <a:t>.</a:t>
            </a:r>
            <a:endParaRPr lang="en-US" sz="4800" dirty="0">
              <a:solidFill>
                <a:srgbClr val="000000"/>
              </a:solidFill>
              <a:latin typeface="Open Sans Extra Bold"/>
            </a:endParaRPr>
          </a:p>
        </p:txBody>
      </p:sp>
      <p:sp>
        <p:nvSpPr>
          <p:cNvPr id="17" name="TextBox 13">
            <a:extLst>
              <a:ext uri="{FF2B5EF4-FFF2-40B4-BE49-F238E27FC236}">
                <a16:creationId xmlns:a16="http://schemas.microsoft.com/office/drawing/2014/main" id="{AB406A90-AEC2-41BD-B25B-A6F0AA8970F3}"/>
              </a:ext>
            </a:extLst>
          </p:cNvPr>
          <p:cNvSpPr txBox="1"/>
          <p:nvPr/>
        </p:nvSpPr>
        <p:spPr>
          <a:xfrm>
            <a:off x="6227683" y="333091"/>
            <a:ext cx="6137434" cy="784510"/>
          </a:xfrm>
          <a:prstGeom prst="rect">
            <a:avLst/>
          </a:prstGeom>
        </p:spPr>
        <p:txBody>
          <a:bodyPr lIns="0" tIns="0" rIns="0" bIns="0" rtlCol="0" anchor="t">
            <a:spAutoFit/>
          </a:bodyPr>
          <a:lstStyle/>
          <a:p>
            <a:pPr algn="ctr">
              <a:lnSpc>
                <a:spcPts val="6719"/>
              </a:lnSpc>
            </a:pPr>
            <a:r>
              <a:rPr lang="en-US" sz="4800" dirty="0">
                <a:solidFill>
                  <a:srgbClr val="224F9F"/>
                </a:solidFill>
                <a:latin typeface="Open Sans Extra Bold"/>
              </a:rPr>
              <a:t>Module </a:t>
            </a:r>
            <a:r>
              <a:rPr lang="en-US" sz="4800" dirty="0" err="1">
                <a:solidFill>
                  <a:srgbClr val="224F9F"/>
                </a:solidFill>
                <a:latin typeface="Open Sans Extra Bold"/>
              </a:rPr>
              <a:t>d’e</a:t>
            </a:r>
            <a:r>
              <a:rPr lang="en-US" sz="4800" dirty="0">
                <a:solidFill>
                  <a:srgbClr val="224F9F"/>
                </a:solidFill>
                <a:latin typeface="Open Sans Extra Bold"/>
              </a:rPr>
              <a:t>-learning</a:t>
            </a:r>
          </a:p>
        </p:txBody>
      </p:sp>
    </p:spTree>
    <p:custDataLst>
      <p:tags r:id="rId1"/>
    </p:custDataLst>
    <p:extLst>
      <p:ext uri="{BB962C8B-B14F-4D97-AF65-F5344CB8AC3E}">
        <p14:creationId xmlns:p14="http://schemas.microsoft.com/office/powerpoint/2010/main" val="2142066692"/>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9"/>
                </p:tgtEl>
              </p:cMediaNode>
            </p:video>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9"/>
</p:tagLst>
</file>

<file path=ppt/tags/tag2.xml><?xml version="1.0" encoding="utf-8"?>
<p:tagLst xmlns:a="http://schemas.openxmlformats.org/drawingml/2006/main" xmlns:r="http://schemas.openxmlformats.org/officeDocument/2006/relationships" xmlns:p="http://schemas.openxmlformats.org/presentationml/2006/main">
  <p:tag name="TIMING" val="|9.9"/>
</p:tagLst>
</file>

<file path=ppt/tags/tag3.xml><?xml version="1.0" encoding="utf-8"?>
<p:tagLst xmlns:a="http://schemas.openxmlformats.org/drawingml/2006/main" xmlns:r="http://schemas.openxmlformats.org/officeDocument/2006/relationships" xmlns:p="http://schemas.openxmlformats.org/presentationml/2006/main">
  <p:tag name="TIMING" val="|9.9"/>
</p:tagLst>
</file>

<file path=ppt/tags/tag4.xml><?xml version="1.0" encoding="utf-8"?>
<p:tagLst xmlns:a="http://schemas.openxmlformats.org/drawingml/2006/main" xmlns:r="http://schemas.openxmlformats.org/officeDocument/2006/relationships" xmlns:p="http://schemas.openxmlformats.org/presentationml/2006/main">
  <p:tag name="TIMING" val="|9.9"/>
</p:tagLst>
</file>

<file path=ppt/tags/tag5.xml><?xml version="1.0" encoding="utf-8"?>
<p:tagLst xmlns:a="http://schemas.openxmlformats.org/drawingml/2006/main" xmlns:r="http://schemas.openxmlformats.org/officeDocument/2006/relationships" xmlns:p="http://schemas.openxmlformats.org/presentationml/2006/main">
  <p:tag name="TIMING" val="|9.9"/>
</p:tagLst>
</file>

<file path=ppt/tags/tag6.xml><?xml version="1.0" encoding="utf-8"?>
<p:tagLst xmlns:a="http://schemas.openxmlformats.org/drawingml/2006/main" xmlns:r="http://schemas.openxmlformats.org/officeDocument/2006/relationships" xmlns:p="http://schemas.openxmlformats.org/presentationml/2006/main">
  <p:tag name="TIMING" val="|9.9"/>
</p:tagLst>
</file>

<file path=ppt/tags/tag7.xml><?xml version="1.0" encoding="utf-8"?>
<p:tagLst xmlns:a="http://schemas.openxmlformats.org/drawingml/2006/main" xmlns:r="http://schemas.openxmlformats.org/officeDocument/2006/relationships" xmlns:p="http://schemas.openxmlformats.org/presentationml/2006/main">
  <p:tag name="TIMING" val="|9.9"/>
</p:tagLst>
</file>

<file path=ppt/tags/tag8.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TotalTime>
  <Words>746</Words>
  <Application>Microsoft Office PowerPoint</Application>
  <PresentationFormat>Personnalisé</PresentationFormat>
  <Paragraphs>67</Paragraphs>
  <Slides>10</Slides>
  <Notes>8</Notes>
  <HiddenSlides>0</HiddenSlides>
  <MMClips>1</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10</vt:i4>
      </vt:variant>
    </vt:vector>
  </HeadingPairs>
  <TitlesOfParts>
    <vt:vector size="19" baseType="lpstr">
      <vt:lpstr>-apple-system</vt:lpstr>
      <vt:lpstr>Arial</vt:lpstr>
      <vt:lpstr>Calibri</vt:lpstr>
      <vt:lpstr>Cooper Hewitt</vt:lpstr>
      <vt:lpstr>Kollektif Bold</vt:lpstr>
      <vt:lpstr>Open Sans</vt:lpstr>
      <vt:lpstr>Open Sans Extra Bold</vt:lpstr>
      <vt:lpstr>Office Theme</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Grain6. Debriefing</dc:title>
  <dc:creator>Skolnieks</dc:creator>
  <cp:lastModifiedBy>Manon de Schryver</cp:lastModifiedBy>
  <cp:revision>114</cp:revision>
  <dcterms:created xsi:type="dcterms:W3CDTF">2006-08-16T00:00:00Z</dcterms:created>
  <dcterms:modified xsi:type="dcterms:W3CDTF">2021-02-09T09:15:50Z</dcterms:modified>
  <dc:identifier>DAEKMS-hjLA</dc:identifier>
</cp:coreProperties>
</file>