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omments/modernComment_102_328889F0.xml" ContentType="application/vnd.ms-powerpoint.comments+xml"/>
  <Override PartName="/ppt/comments/modernComment_104_F7CB8DDD.xml" ContentType="application/vnd.ms-powerpoint.comments+xml"/>
  <Override PartName="/ppt/comments/modernComment_108_67A6BD5E.xml" ContentType="application/vnd.ms-powerpoint.comments+xml"/>
  <Override PartName="/ppt/comments/modernComment_109_4C5695F.xml" ContentType="application/vnd.ms-powerpoint.comments+xml"/>
  <Override PartName="/ppt/comments/modernComment_10B_49F6E117.xml" ContentType="application/vnd.ms-powerpoint.comments+xml"/>
  <Override PartName="/ppt/comments/modernComment_10C_7DD6E8A1.xml" ContentType="application/vnd.ms-powerpoint.comments+xml"/>
  <Override PartName="/ppt/comments/modernComment_10D_ECD7B928.xml" ContentType="application/vnd.ms-powerpoint.comments+xml"/>
  <Override PartName="/ppt/comments/modernComment_10E_39EE689F.xml" ContentType="application/vnd.ms-powerpoint.comments+xml"/>
  <Override PartName="/ppt/comments/modernComment_10F_DB4BDAEE.xml" ContentType="application/vnd.ms-powerpoint.comments+xml"/>
  <Override PartName="/ppt/comments/modernComment_10A_35FEB326.xml" ContentType="application/vnd.ms-powerpoint.comments+xml"/>
  <Override PartName="/ppt/changesInfos/changesInfo1.xml" ContentType="application/vnd.ms-powerpoint.changesinfo+xml"/>
  <Override PartName="/ppt/authors.xml" ContentType="application/vnd.ms-powerpoint.author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259" r:id="rId3"/>
    <p:sldId id="260" r:id="rId4"/>
    <p:sldId id="264" r:id="rId5"/>
    <p:sldId id="265" r:id="rId6"/>
    <p:sldId id="267" r:id="rId7"/>
    <p:sldId id="268" r:id="rId8"/>
    <p:sldId id="269" r:id="rId9"/>
    <p:sldId id="270" r:id="rId10"/>
    <p:sldId id="271" r:id="rId11"/>
    <p:sldId id="266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3C9B607-4DFB-BF90-AD3B-FA15D39888AA}" name="Венета Велкова" initials="ВВ" userId="ZWyaT1jdTp+T4dWQj/jFfmeC3q6ksx3ETpHvH67Pr00=" providerId="None"/>
  <p188:author id="{14D991A3-D6FD-06E9-C54D-4B0CCD107AF1}" name="manon@logopsycom.com" initials="m" userId="f0a3c9c19af85a2e" providerId="Windows Live"/>
  <p188:author id="{DD9AA6D2-29F8-A006-2A8C-A946907F520A}" name="Louiza KythreotouCIP" initials="LK" userId="lS/vfpEB1yFxPfZBBSvGZXTkthIeeeognt17hrxwbrI=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Rg st="1" end="11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4799"/>
    <a:srgbClr val="224F9F"/>
    <a:srgbClr val="4A2E87"/>
    <a:srgbClr val="EEAE72"/>
    <a:srgbClr val="FF6C7A"/>
    <a:srgbClr val="EEB072"/>
    <a:srgbClr val="2860AB"/>
    <a:srgbClr val="FF6E7A"/>
    <a:srgbClr val="2EA3F2"/>
    <a:srgbClr val="4046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550370-5BD1-430F-9D2F-B428AB4FE844}" v="118" dt="2020-12-14T08:00:58.871"/>
    <p1510:client id="{CF4361A9-A4C0-47BF-BC71-0866C4FF17F4}" v="25" dt="2020-12-04T08:23:43.6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3" autoAdjust="0"/>
    <p:restoredTop sz="80835" autoAdjust="0"/>
  </p:normalViewPr>
  <p:slideViewPr>
    <p:cSldViewPr snapToGrid="0">
      <p:cViewPr varScale="1">
        <p:scale>
          <a:sx n="71" d="100"/>
          <a:sy n="71" d="100"/>
        </p:scale>
        <p:origin x="576" y="-67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uiza KythreotouCIP" userId="lS/vfpEB1yFxPfZBBSvGZXTkthIeeeognt17hrxwbrI=" providerId="None" clId="Web-{CF4361A9-A4C0-47BF-BC71-0866C4FF17F4}"/>
    <pc:docChg chg="mod modSld">
      <pc:chgData name="Louiza KythreotouCIP" userId="lS/vfpEB1yFxPfZBBSvGZXTkthIeeeognt17hrxwbrI=" providerId="None" clId="Web-{CF4361A9-A4C0-47BF-BC71-0866C4FF17F4}" dt="2020-12-04T08:23:43.693" v="13"/>
      <pc:docMkLst>
        <pc:docMk/>
      </pc:docMkLst>
      <pc:sldChg chg="delSp">
        <pc:chgData name="Louiza KythreotouCIP" userId="lS/vfpEB1yFxPfZBBSvGZXTkthIeeeognt17hrxwbrI=" providerId="None" clId="Web-{CF4361A9-A4C0-47BF-BC71-0866C4FF17F4}" dt="2020-12-04T08:18:57.899" v="0"/>
        <pc:sldMkLst>
          <pc:docMk/>
          <pc:sldMk cId="289058163" sldId="259"/>
        </pc:sldMkLst>
        <pc:spChg chg="del">
          <ac:chgData name="Louiza KythreotouCIP" userId="lS/vfpEB1yFxPfZBBSvGZXTkthIeeeognt17hrxwbrI=" providerId="None" clId="Web-{CF4361A9-A4C0-47BF-BC71-0866C4FF17F4}" dt="2020-12-04T08:18:57.899" v="0"/>
          <ac:spMkLst>
            <pc:docMk/>
            <pc:sldMk cId="289058163" sldId="259"/>
            <ac:spMk id="3" creationId="{00000000-0000-0000-0000-000000000000}"/>
          </ac:spMkLst>
        </pc:spChg>
      </pc:sldChg>
      <pc:sldChg chg="addCm">
        <pc:chgData name="Louiza KythreotouCIP" userId="lS/vfpEB1yFxPfZBBSvGZXTkthIeeeognt17hrxwbrI=" providerId="None" clId="Web-{CF4361A9-A4C0-47BF-BC71-0866C4FF17F4}" dt="2020-12-04T08:21:51.178" v="4"/>
        <pc:sldMkLst>
          <pc:docMk/>
          <pc:sldMk cId="4157312477" sldId="260"/>
        </pc:sldMkLst>
      </pc:sldChg>
      <pc:sldChg chg="modSp addCm">
        <pc:chgData name="Louiza KythreotouCIP" userId="lS/vfpEB1yFxPfZBBSvGZXTkthIeeeognt17hrxwbrI=" providerId="None" clId="Web-{CF4361A9-A4C0-47BF-BC71-0866C4FF17F4}" dt="2020-12-04T08:22:27.022" v="6"/>
        <pc:sldMkLst>
          <pc:docMk/>
          <pc:sldMk cId="1738980702" sldId="264"/>
        </pc:sldMkLst>
        <pc:picChg chg="mod">
          <ac:chgData name="Louiza KythreotouCIP" userId="lS/vfpEB1yFxPfZBBSvGZXTkthIeeeognt17hrxwbrI=" providerId="None" clId="Web-{CF4361A9-A4C0-47BF-BC71-0866C4FF17F4}" dt="2020-12-04T08:22:06.459" v="5" actId="1076"/>
          <ac:picMkLst>
            <pc:docMk/>
            <pc:sldMk cId="1738980702" sldId="264"/>
            <ac:picMk id="7" creationId="{00000000-0000-0000-0000-000000000000}"/>
          </ac:picMkLst>
        </pc:picChg>
      </pc:sldChg>
      <pc:sldChg chg="addCm">
        <pc:chgData name="Louiza KythreotouCIP" userId="lS/vfpEB1yFxPfZBBSvGZXTkthIeeeognt17hrxwbrI=" providerId="None" clId="Web-{CF4361A9-A4C0-47BF-BC71-0866C4FF17F4}" dt="2020-12-04T08:22:45.443" v="7"/>
        <pc:sldMkLst>
          <pc:docMk/>
          <pc:sldMk cId="80046431" sldId="265"/>
        </pc:sldMkLst>
      </pc:sldChg>
      <pc:sldChg chg="addCm">
        <pc:chgData name="Louiza KythreotouCIP" userId="lS/vfpEB1yFxPfZBBSvGZXTkthIeeeognt17hrxwbrI=" providerId="None" clId="Web-{CF4361A9-A4C0-47BF-BC71-0866C4FF17F4}" dt="2020-12-04T08:23:43.693" v="13"/>
        <pc:sldMkLst>
          <pc:docMk/>
          <pc:sldMk cId="905884454" sldId="266"/>
        </pc:sldMkLst>
      </pc:sldChg>
      <pc:sldChg chg="addCm">
        <pc:chgData name="Louiza KythreotouCIP" userId="lS/vfpEB1yFxPfZBBSvGZXTkthIeeeognt17hrxwbrI=" providerId="None" clId="Web-{CF4361A9-A4C0-47BF-BC71-0866C4FF17F4}" dt="2020-12-04T08:22:55.974" v="8"/>
        <pc:sldMkLst>
          <pc:docMk/>
          <pc:sldMk cId="1240916247" sldId="267"/>
        </pc:sldMkLst>
      </pc:sldChg>
      <pc:sldChg chg="addCm">
        <pc:chgData name="Louiza KythreotouCIP" userId="lS/vfpEB1yFxPfZBBSvGZXTkthIeeeognt17hrxwbrI=" providerId="None" clId="Web-{CF4361A9-A4C0-47BF-BC71-0866C4FF17F4}" dt="2020-12-04T08:23:12.443" v="9"/>
        <pc:sldMkLst>
          <pc:docMk/>
          <pc:sldMk cId="2111236257" sldId="268"/>
        </pc:sldMkLst>
      </pc:sldChg>
      <pc:sldChg chg="addCm">
        <pc:chgData name="Louiza KythreotouCIP" userId="lS/vfpEB1yFxPfZBBSvGZXTkthIeeeognt17hrxwbrI=" providerId="None" clId="Web-{CF4361A9-A4C0-47BF-BC71-0866C4FF17F4}" dt="2020-12-04T08:23:21.693" v="10"/>
        <pc:sldMkLst>
          <pc:docMk/>
          <pc:sldMk cId="3973560616" sldId="269"/>
        </pc:sldMkLst>
      </pc:sldChg>
      <pc:sldChg chg="addCm">
        <pc:chgData name="Louiza KythreotouCIP" userId="lS/vfpEB1yFxPfZBBSvGZXTkthIeeeognt17hrxwbrI=" providerId="None" clId="Web-{CF4361A9-A4C0-47BF-BC71-0866C4FF17F4}" dt="2020-12-04T08:23:27.818" v="11"/>
        <pc:sldMkLst>
          <pc:docMk/>
          <pc:sldMk cId="971925663" sldId="270"/>
        </pc:sldMkLst>
      </pc:sldChg>
      <pc:sldChg chg="addCm">
        <pc:chgData name="Louiza KythreotouCIP" userId="lS/vfpEB1yFxPfZBBSvGZXTkthIeeeognt17hrxwbrI=" providerId="None" clId="Web-{CF4361A9-A4C0-47BF-BC71-0866C4FF17F4}" dt="2020-12-04T08:23:33.036" v="12"/>
        <pc:sldMkLst>
          <pc:docMk/>
          <pc:sldMk cId="3679181550" sldId="271"/>
        </pc:sldMkLst>
      </pc:sldChg>
    </pc:docChg>
  </pc:docChgLst>
  <pc:docChgLst>
    <pc:chgData name="Венета Велкова" userId="ZWyaT1jdTp+T4dWQj/jFfmeC3q6ksx3ETpHvH67Pr00=" providerId="None" clId="Web-{63550370-5BD1-430F-9D2F-B428AB4FE844}"/>
    <pc:docChg chg="mod modSld">
      <pc:chgData name="Венета Велкова" userId="ZWyaT1jdTp+T4dWQj/jFfmeC3q6ksx3ETpHvH67Pr00=" providerId="None" clId="Web-{63550370-5BD1-430F-9D2F-B428AB4FE844}" dt="2020-12-14T08:00:58.871" v="113" actId="1076"/>
      <pc:docMkLst>
        <pc:docMk/>
      </pc:docMkLst>
      <pc:sldChg chg="modSp modCm">
        <pc:chgData name="Венета Велкова" userId="ZWyaT1jdTp+T4dWQj/jFfmeC3q6ksx3ETpHvH67Pr00=" providerId="None" clId="Web-{63550370-5BD1-430F-9D2F-B428AB4FE844}" dt="2020-12-14T07:41:00.479" v="112"/>
        <pc:sldMkLst>
          <pc:docMk/>
          <pc:sldMk cId="4157312477" sldId="260"/>
        </pc:sldMkLst>
        <pc:spChg chg="mod">
          <ac:chgData name="Венета Велкова" userId="ZWyaT1jdTp+T4dWQj/jFfmeC3q6ksx3ETpHvH67Pr00=" providerId="None" clId="Web-{63550370-5BD1-430F-9D2F-B428AB4FE844}" dt="2020-12-14T07:40:54.338" v="110" actId="20577"/>
          <ac:spMkLst>
            <pc:docMk/>
            <pc:sldMk cId="4157312477" sldId="260"/>
            <ac:spMk id="17" creationId="{00000000-0000-0000-0000-000000000000}"/>
          </ac:spMkLst>
        </pc:spChg>
      </pc:sldChg>
      <pc:sldChg chg="modSp">
        <pc:chgData name="Венета Велкова" userId="ZWyaT1jdTp+T4dWQj/jFfmeC3q6ksx3ETpHvH67Pr00=" providerId="None" clId="Web-{63550370-5BD1-430F-9D2F-B428AB4FE844}" dt="2020-12-14T08:00:58.871" v="113" actId="1076"/>
        <pc:sldMkLst>
          <pc:docMk/>
          <pc:sldMk cId="80046431" sldId="265"/>
        </pc:sldMkLst>
        <pc:picChg chg="mod">
          <ac:chgData name="Венета Велкова" userId="ZWyaT1jdTp+T4dWQj/jFfmeC3q6ksx3ETpHvH67Pr00=" providerId="None" clId="Web-{63550370-5BD1-430F-9D2F-B428AB4FE844}" dt="2020-12-14T08:00:58.871" v="113" actId="1076"/>
          <ac:picMkLst>
            <pc:docMk/>
            <pc:sldMk cId="80046431" sldId="265"/>
            <ac:picMk id="7" creationId="{00000000-0000-0000-0000-000000000000}"/>
          </ac:picMkLst>
        </pc:picChg>
      </pc:sldChg>
    </pc:docChg>
  </pc:docChgLst>
</pc:chgInfo>
</file>

<file path=ppt/comments/modernComment_102_328889F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BB7A049-D9AF-4B5B-BF5A-EA8DA5045117}" authorId="{14D991A3-D6FD-06E9-C54D-4B0CCD107AF1}" created="2020-12-08T15:45:03.388">
    <pc:sldMkLst xmlns:pc="http://schemas.microsoft.com/office/powerpoint/2013/main/command">
      <pc:docMk/>
      <pc:sldMk cId="847809008" sldId="258"/>
    </pc:sldMkLst>
    <p188:replyLst>
      <p188:reply id="{AB77F6A1-A7B6-4552-9BDA-95C760FF826C}" authorId="{14D991A3-D6FD-06E9-C54D-4B0CCD107AF1}" created="2020-12-08T15:50:31.202">
        <p188:txBody>
          <a:bodyPr/>
          <a:lstStyle/>
          <a:p>
            <a:r>
              <a:rPr lang="fr-BE"/>
              <a:t>Also, animations in the slides are not consistent and a bit static :) It is also better to have teh title appear first, and then to have the content appear. It would be nice to have more animations to make the presentation more dynamic :)</a:t>
            </a:r>
          </a:p>
        </p188:txBody>
      </p188:reply>
    </p188:replyLst>
    <p188:txBody>
      <a:bodyPr/>
      <a:lstStyle/>
      <a:p>
        <a:r>
          <a:rPr lang="fr-BE"/>
          <a:t>General content seems interesting but it seems that it is mainly images from other sources without the references. I would be better to reference all pictures :)</a:t>
        </a:r>
      </a:p>
    </p188:txBody>
  </p188:cm>
</p188:cmLst>
</file>

<file path=ppt/comments/modernComment_104_F7CB8DD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0352F0E-1FA1-4844-B72F-45CB588DB199}" authorId="{DD9AA6D2-29F8-A006-2A8C-A946907F520A}" created="2020-12-04T08:20:56.616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4157312477" sldId="260"/>
      <ac:spMk id="17" creationId="{00000000-0000-0000-0000-000000000000}"/>
    </ac:deMkLst>
    <p188:replyLst>
      <p188:reply id="{550F9A18-A094-42D9-B7BC-9068E25231C4}" authorId="{F3C9B607-4DFB-BF90-AD3B-FA15D39888AA}" created="2020-12-14T07:37:54.896">
        <p188:txBody>
          <a:bodyPr/>
          <a:lstStyle/>
          <a:p>
            <a:r>
              <a:rPr lang="en-US"/>
              <a:t>done</a:t>
            </a:r>
          </a:p>
        </p188:txBody>
      </p188:reply>
    </p188:replyLst>
    <p188:txBody>
      <a:bodyPr/>
      <a:lstStyle/>
      <a:p>
        <a:r>
          <a:rPr lang="en-US"/>
          <a:t>rephrase: "and they multiple and varying needs"</a:t>
        </a:r>
      </a:p>
    </p188:txBody>
  </p188:cm>
  <p188:cm id="{C8EDA546-3435-4A52-803D-58ABDA9D05B6}" authorId="{DD9AA6D2-29F8-A006-2A8C-A946907F520A}" created="2020-12-04T08:21:39.866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4157312477" sldId="260"/>
      <ac:spMk id="17" creationId="{00000000-0000-0000-0000-000000000000}"/>
    </ac:deMkLst>
    <p188:replyLst>
      <p188:reply id="{66D008DD-8E6A-42E0-9FAF-9F1E14FD07A7}" authorId="{F3C9B607-4DFB-BF90-AD3B-FA15D39888AA}" created="2020-12-14T07:41:00.479">
        <p188:txBody>
          <a:bodyPr/>
          <a:lstStyle/>
          <a:p>
            <a:r>
              <a:rPr lang="en-US"/>
              <a:t>done</a:t>
            </a:r>
          </a:p>
        </p188:txBody>
      </p188:reply>
    </p188:replyLst>
    <p188:txBody>
      <a:bodyPr/>
      <a:lstStyle/>
      <a:p>
        <a:r>
          <a:rPr lang="en-US"/>
          <a:t>rephrase: "Accordingly, these needs" [...]</a:t>
        </a:r>
      </a:p>
    </p188:txBody>
  </p188:cm>
  <p188:cm id="{C6A52F23-E44D-4802-8AC2-4686D486C179}" authorId="{DD9AA6D2-29F8-A006-2A8C-A946907F520A}" created="2020-12-04T08:21:51.178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4157312477" sldId="260"/>
      <ac:spMk id="17" creationId="{00000000-0000-0000-0000-000000000000}"/>
    </ac:deMkLst>
    <p188:replyLst>
      <p188:reply id="{BF7B5F6B-DDB9-4EDC-85F4-B992BFE2AF97}" authorId="{F3C9B607-4DFB-BF90-AD3B-FA15D39888AA}" created="2020-12-14T07:40:53.729">
        <p188:txBody>
          <a:bodyPr/>
          <a:lstStyle/>
          <a:p>
            <a:r>
              <a:rPr lang="en-US"/>
              <a:t>done</a:t>
            </a:r>
          </a:p>
        </p188:txBody>
      </p188:reply>
    </p188:replyLst>
    <p188:txBody>
      <a:bodyPr/>
      <a:lstStyle/>
      <a:p>
        <a:r>
          <a:rPr lang="en-US"/>
          <a:t>or personalities?</a:t>
        </a:r>
      </a:p>
    </p188:txBody>
  </p188:cm>
</p188:cmLst>
</file>

<file path=ppt/comments/modernComment_108_67A6BD5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476B198-BC73-4EFC-972D-A5DEE1881DEA}" authorId="{DD9AA6D2-29F8-A006-2A8C-A946907F520A}" created="2020-12-04T08:22:27.022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738980702" sldId="264"/>
      <ac:picMk id="7" creationId="{00000000-0000-0000-0000-000000000000}"/>
    </ac:deMkLst>
    <p188:txBody>
      <a:bodyPr/>
      <a:lstStyle/>
      <a:p>
        <a:r>
          <a:rPr lang="en-US"/>
          <a:t>Reference?</a:t>
        </a:r>
      </a:p>
    </p188:txBody>
  </p188:cm>
</p188:cmLst>
</file>

<file path=ppt/comments/modernComment_109_4C5695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8FB166F-7090-4279-B928-BFD02C5BC7DD}" authorId="{DD9AA6D2-29F8-A006-2A8C-A946907F520A}" created="2020-12-04T08:22:45.443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80046431" sldId="265"/>
      <ac:picMk id="7" creationId="{00000000-0000-0000-0000-000000000000}"/>
    </ac:deMkLst>
    <p188:txBody>
      <a:bodyPr/>
      <a:lstStyle/>
      <a:p>
        <a:r>
          <a:rPr lang="en-US"/>
          <a:t>Did you create these? If not, where is the reference?</a:t>
        </a:r>
      </a:p>
    </p188:txBody>
  </p188:cm>
</p188:cmLst>
</file>

<file path=ppt/comments/modernComment_10A_35FEB32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1EBE1BB-7EB0-4109-A727-BDD6806DB3BC}" authorId="{DD9AA6D2-29F8-A006-2A8C-A946907F520A}" created="2020-12-04T08:23:43.693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905884454" sldId="266"/>
      <ac:picMk id="7" creationId="{00000000-0000-0000-0000-000000000000}"/>
    </ac:deMkLst>
    <p188:txBody>
      <a:bodyPr/>
      <a:lstStyle/>
      <a:p>
        <a:r>
          <a:rPr lang="en-US"/>
          <a:t>reference?</a:t>
        </a:r>
      </a:p>
    </p188:txBody>
  </p188:cm>
</p188:cmLst>
</file>

<file path=ppt/comments/modernComment_10B_49F6E11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A24954F-0FB9-4ECE-A299-D6D6FB0A1C17}" authorId="{DD9AA6D2-29F8-A006-2A8C-A946907F520A}" created="2020-12-04T08:22:55.974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240916247" sldId="267"/>
      <ac:picMk id="4" creationId="{00000000-0000-0000-0000-000000000000}"/>
    </ac:deMkLst>
    <p188:txBody>
      <a:bodyPr/>
      <a:lstStyle/>
      <a:p>
        <a:r>
          <a:rPr lang="en-US"/>
          <a:t>reference?</a:t>
        </a:r>
      </a:p>
    </p188:txBody>
  </p188:cm>
</p188:cmLst>
</file>

<file path=ppt/comments/modernComment_10C_7DD6E8A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7BC03E0-D476-4306-A30B-D0D232D2E027}" authorId="{DD9AA6D2-29F8-A006-2A8C-A946907F520A}" created="2020-12-04T08:23:12.443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111236257" sldId="268"/>
      <ac:picMk id="4" creationId="{00000000-0000-0000-0000-000000000000}"/>
    </ac:deMkLst>
    <p188:txBody>
      <a:bodyPr/>
      <a:lstStyle/>
      <a:p>
        <a:r>
          <a:rPr lang="en-US"/>
          <a:t>is this yours? if not, reference?</a:t>
        </a:r>
      </a:p>
    </p188:txBody>
  </p188:cm>
</p188:cmLst>
</file>

<file path=ppt/comments/modernComment_10D_ECD7B92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F189AC0-D49F-4291-9979-206F502F79B8}" authorId="{DD9AA6D2-29F8-A006-2A8C-A946907F520A}" created="2020-12-04T08:23:21.693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973560616" sldId="269"/>
      <ac:picMk id="4" creationId="{00000000-0000-0000-0000-000000000000}"/>
    </ac:deMkLst>
    <p188:txBody>
      <a:bodyPr/>
      <a:lstStyle/>
      <a:p>
        <a:r>
          <a:rPr lang="en-US"/>
          <a:t>again, reference?</a:t>
        </a:r>
      </a:p>
    </p188:txBody>
  </p188:cm>
</p188:cmLst>
</file>

<file path=ppt/comments/modernComment_10E_39EE689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2258D2A-136E-4F85-A715-67866E34DAB3}" authorId="{DD9AA6D2-29F8-A006-2A8C-A946907F520A}" created="2020-12-04T08:23:27.818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971925663" sldId="270"/>
      <ac:picMk id="4" creationId="{00000000-0000-0000-0000-000000000000}"/>
    </ac:deMkLst>
    <p188:txBody>
      <a:bodyPr/>
      <a:lstStyle/>
      <a:p>
        <a:r>
          <a:rPr lang="en-US"/>
          <a:t>reference?</a:t>
        </a:r>
      </a:p>
    </p188:txBody>
  </p188:cm>
</p188:cmLst>
</file>

<file path=ppt/comments/modernComment_10F_DB4BDAE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CF1DAEE-F275-4238-973F-914CAF40D149}" authorId="{DD9AA6D2-29F8-A006-2A8C-A946907F520A}" created="2020-12-04T08:23:33.036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679181550" sldId="271"/>
      <ac:picMk id="4" creationId="{00000000-0000-0000-0000-000000000000}"/>
    </ac:deMkLst>
    <p188:txBody>
      <a:bodyPr/>
      <a:lstStyle/>
      <a:p>
        <a:r>
          <a:rPr lang="en-US"/>
          <a:t>reference?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F1B4C2-5FCF-43B5-8756-2C93DE397E24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362A3E-DDD4-4BBD-ABFD-47385760A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884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62A3E-DDD4-4BBD-ABFD-47385760A3D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647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2AA13C-F2CA-4266-B85B-9109FE2CC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82E9-9E70-47E6-B830-A397944B4B87}" type="datetimeFigureOut">
              <a:rPr lang="fr-FR" smtClean="0"/>
              <a:t>14/12/2020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B1C6A-9FBF-421B-A3F0-0AFB623FB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F7AC5-B8DD-40D6-B723-2098F93A9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5FFD-FE6A-49BC-B8C5-FECD4531E30A}" type="slidenum">
              <a:rPr lang="fr-FR" smtClean="0"/>
              <a:t>‹#›</a:t>
            </a:fld>
            <a:endParaRPr lang="fr-FR"/>
          </a:p>
        </p:txBody>
      </p:sp>
      <p:pic>
        <p:nvPicPr>
          <p:cNvPr id="8" name="Picture 7" descr="A picture containing computer&#10;&#10;Description automatically generated">
            <a:extLst>
              <a:ext uri="{FF2B5EF4-FFF2-40B4-BE49-F238E27FC236}">
                <a16:creationId xmlns:a16="http://schemas.microsoft.com/office/drawing/2014/main" id="{771785A2-C358-46E5-9DFB-A0B0FED042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103" y="1594674"/>
            <a:ext cx="8740369" cy="512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47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7EB10-FB9A-4763-AB5A-4AD0FD1C6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A1DABD-14AC-491B-B284-2AD696CA6C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D4B99D-837E-4A22-B2DC-FD93F5B12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82E9-9E70-47E6-B830-A397944B4B87}" type="datetimeFigureOut">
              <a:rPr lang="fr-FR" smtClean="0"/>
              <a:t>14/12/2020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6C80E8-3E93-4EE4-99FA-125EB6B86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28A702-4223-479E-8FD3-84DDB4319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5FFD-FE6A-49BC-B8C5-FECD4531E30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491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4C769C-12B4-4445-8C92-882D095D26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D2FABC-778A-44A0-8ED3-64F929C389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0EEE64-7E93-46E5-A64A-D5C01C40E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82E9-9E70-47E6-B830-A397944B4B87}" type="datetimeFigureOut">
              <a:rPr lang="fr-FR" smtClean="0"/>
              <a:t>14/12/2020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56D304-7547-4554-83C2-1409CF609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27859D-D9DD-44DC-8AA6-4A9AD301C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5FFD-FE6A-49BC-B8C5-FECD4531E30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955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A32E4-A3E6-450A-8B93-ABE7BF55E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96EB08-C4AF-4107-AA0E-200574FC35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01A9FE-C87C-474D-BAE4-35519789F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82E9-9E70-47E6-B830-A397944B4B87}" type="datetimeFigureOut">
              <a:rPr lang="fr-FR" smtClean="0"/>
              <a:t>14/12/2020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E11A2-FB30-4170-A8A4-DAC092E5E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706E1E-752D-4712-BE19-9AF852746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5FFD-FE6A-49BC-B8C5-FECD4531E30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449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4B71B-C319-47A2-BC63-75C6280CD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2FEA2-7C8D-4704-8E6D-097179A897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B79AB1-E0ED-49A0-AF6A-26D3A16FB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82E9-9E70-47E6-B830-A397944B4B87}" type="datetimeFigureOut">
              <a:rPr lang="fr-FR" smtClean="0"/>
              <a:t>14/12/2020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87D971-9A28-4110-86E3-2FF18E548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910D5D-34B6-4645-B48A-4520682A4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5FFD-FE6A-49BC-B8C5-FECD4531E30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421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440D8-434D-4F84-821A-E348439CF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E3A163-B0EB-4E88-8133-A003E4CB7C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D540AE-2614-40ED-B7EA-B2D7E052F7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2E5749-F6EB-4CD7-A274-1BF07F117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82E9-9E70-47E6-B830-A397944B4B87}" type="datetimeFigureOut">
              <a:rPr lang="fr-FR" smtClean="0"/>
              <a:t>14/12/2020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2D43D1-D5A9-482D-A85A-EB80552C9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163CE5-E44A-4E30-B573-E92D435CC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5FFD-FE6A-49BC-B8C5-FECD4531E30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334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804EF-F880-40B8-8AAF-6326805FC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FB7680-0D03-4CDF-AECB-54AA4BB6CD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BB2654-9D10-4D3C-9B89-0B53BA0183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4225A1-91C5-4852-A711-3BCFE722B9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9EF21E-C8DC-4DC9-93F0-3479CCB17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342D3D-31CF-4167-80EC-144FD2AFA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82E9-9E70-47E6-B830-A397944B4B87}" type="datetimeFigureOut">
              <a:rPr lang="fr-FR" smtClean="0"/>
              <a:t>14/12/2020</a:t>
            </a:fld>
            <a:endParaRPr lang="fr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9DE2EF-B6CF-4854-8F2E-B81CD7E3D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A00024-9B17-43FC-97F0-425288E29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5FFD-FE6A-49BC-B8C5-FECD4531E30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273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2CCA7-8595-4CB9-9D01-41B63DA0D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D0185D-EEBA-4BEE-A1C4-1FF981E0B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82E9-9E70-47E6-B830-A397944B4B87}" type="datetimeFigureOut">
              <a:rPr lang="fr-FR" smtClean="0"/>
              <a:t>14/12/2020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B7FA00-43B8-4E8D-A923-FA97FE7D3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62B4DC-3CA5-47CD-B1BA-ADA8315C2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5FFD-FE6A-49BC-B8C5-FECD4531E30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334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228D4A-7B92-434B-A953-BF62A02D3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3BC931-A153-44F9-B46B-591269F9D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5FFD-FE6A-49BC-B8C5-FECD4531E30A}" type="slidenum">
              <a:rPr lang="fr-FR" smtClean="0"/>
              <a:t>‹#›</a:t>
            </a:fld>
            <a:endParaRPr lang="fr-FR"/>
          </a:p>
        </p:txBody>
      </p:sp>
      <p:pic>
        <p:nvPicPr>
          <p:cNvPr id="5" name="Picture 4" descr="A picture containing clock&#10;&#10;Description automatically generated">
            <a:extLst>
              <a:ext uri="{FF2B5EF4-FFF2-40B4-BE49-F238E27FC236}">
                <a16:creationId xmlns:a16="http://schemas.microsoft.com/office/drawing/2014/main" id="{FFE977EB-30F4-471B-ADF1-97F9561D54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047" y="6198318"/>
            <a:ext cx="2158258" cy="58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24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30A38-9742-4EAD-82BB-FA3F74279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D295A-024E-4D16-8349-512B98C91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443FE1-DDD3-4AA7-8219-ED9CFE60C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3B5497-A954-4B43-AD91-40FABA34B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82E9-9E70-47E6-B830-A397944B4B87}" type="datetimeFigureOut">
              <a:rPr lang="fr-FR" smtClean="0"/>
              <a:t>14/12/2020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EAAEB6-10E1-4F02-B24E-D96B1288A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958F56-0BB3-4E0F-90CC-2B24F94E3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5FFD-FE6A-49BC-B8C5-FECD4531E30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565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6A2C8-A6C5-4484-8F10-B4C0FDA1A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749E92-E933-47BE-931E-13154097E2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03B5E0-ED32-4D67-BBA7-A147B4A2A9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A8F941-C88F-4382-9C50-CD11B9CD4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82E9-9E70-47E6-B830-A397944B4B87}" type="datetimeFigureOut">
              <a:rPr lang="fr-FR" smtClean="0"/>
              <a:t>14/12/2020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0FEFDA-DF8E-4903-B101-9D9E31771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D53E3F-4E33-4AB7-98F8-EFEE48602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5FFD-FE6A-49BC-B8C5-FECD4531E30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479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6C7A"/>
            </a:gs>
            <a:gs pos="100000">
              <a:srgbClr val="EEAE72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CF2A3C-774A-455D-9D95-22F26F6BF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33B376-B16D-46B6-B566-CE288F3314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CEC15E-EA03-49D6-AA2A-ADA564A53B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D82E9-9E70-47E6-B830-A397944B4B87}" type="datetimeFigureOut">
              <a:rPr lang="fr-FR" smtClean="0"/>
              <a:t>14/12/2020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EC616-7C11-4651-B612-23E27D42F7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7DBCF1-DB5B-4945-9251-9C6F6F6440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85FFD-FE6A-49BC-B8C5-FECD4531E30A}" type="slidenum">
              <a:rPr lang="fr-FR" smtClean="0"/>
              <a:t>‹#›</a:t>
            </a:fld>
            <a:endParaRPr lang="fr-FR"/>
          </a:p>
        </p:txBody>
      </p:sp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:a16="http://schemas.microsoft.com/office/drawing/2014/main" id="{36CCD4E7-589F-488C-98A4-185353CEF13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9616"/>
            <a:ext cx="2844047" cy="106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861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microsoft.com/office/2018/10/relationships/comments" Target="../comments/modernComment_102_328889F0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microsoft.com/office/2018/10/relationships/comments" Target="../comments/modernComment_10F_DB4BDAEE.xml"/><Relationship Id="rId5" Type="http://schemas.openxmlformats.org/officeDocument/2006/relationships/hyperlink" Target="https://medium.com/@rebekahamaro/learning-styles-the-importance-of-critical-self-reflection-tesia-marshik-tedxuwlacrosse-5f271ec3ff" TargetMode="External"/><Relationship Id="rId4" Type="http://schemas.openxmlformats.org/officeDocument/2006/relationships/hyperlink" Target="https://www.tatasky.com/dth/services/kids/class-room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tasky.com/dth/services/kids/class-room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microsoft.com/office/2018/10/relationships/comments" Target="../comments/modernComment_10A_35FEB3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ampusmonita.com/class-management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04_F7CB8DDD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nterest.com/pin/133419207684305340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microsoft.com/office/2018/10/relationships/comments" Target="../comments/modernComment_108_67A6BD5E.xml"/><Relationship Id="rId4" Type="http://schemas.openxmlformats.org/officeDocument/2006/relationships/hyperlink" Target="https://sites.google.com/site/aclassroomforrainbowkids/website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microsoft.com/office/2018/10/relationships/comments" Target="../comments/modernComment_109_4C5695F.xml"/><Relationship Id="rId5" Type="http://schemas.openxmlformats.org/officeDocument/2006/relationships/hyperlink" Target="https://www.tatasky.com/dth/services/kids/class-room" TargetMode="External"/><Relationship Id="rId4" Type="http://schemas.openxmlformats.org/officeDocument/2006/relationships/hyperlink" Target="https://phonics101.wordpress.com/learning-styles/learning-style-visual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microsoft.com/office/2018/10/relationships/comments" Target="../comments/modernComment_10B_49F6E117.xml"/><Relationship Id="rId5" Type="http://schemas.openxmlformats.org/officeDocument/2006/relationships/hyperlink" Target="https://phonics101.wordpress.com/learning-styles/learning-style-visual/" TargetMode="External"/><Relationship Id="rId4" Type="http://schemas.openxmlformats.org/officeDocument/2006/relationships/hyperlink" Target="https://www.tatasky.com/dth/services/kids/class-roo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microsoft.com/office/2018/10/relationships/comments" Target="../comments/modernComment_10C_7DD6E8A1.xml"/><Relationship Id="rId4" Type="http://schemas.openxmlformats.org/officeDocument/2006/relationships/hyperlink" Target="https://webstockreview.net/image/curriculum-clipart-linguistic-intelligence/2578087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wtolearn.com/kinesthetic-learner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microsoft.com/office/2018/10/relationships/comments" Target="../comments/modernComment_10D_ECD7B9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tasky.com/dth/services/kids/class-room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microsoft.com/office/2018/10/relationships/comments" Target="../comments/modernComment_10E_39EE689F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6C7A"/>
            </a:gs>
            <a:gs pos="100000">
              <a:srgbClr val="EEAE72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CF6857A-EF2B-4070-AE9C-68EA559D0724}"/>
              </a:ext>
            </a:extLst>
          </p:cNvPr>
          <p:cNvSpPr txBox="1"/>
          <p:nvPr/>
        </p:nvSpPr>
        <p:spPr>
          <a:xfrm flipH="1">
            <a:off x="579116" y="304800"/>
            <a:ext cx="66087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b="1" dirty="0">
                <a:ln w="0">
                  <a:noFill/>
                </a:ln>
                <a:gradFill>
                  <a:gsLst>
                    <a:gs pos="0">
                      <a:srgbClr val="4A2E87"/>
                    </a:gs>
                    <a:gs pos="100000">
                      <a:srgbClr val="224F9F"/>
                    </a:gs>
                  </a:gsLst>
                  <a:lin ang="0" scaled="0"/>
                </a:gra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GRAIN 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B1F670-DFEE-4EEA-941F-5C3F5E5E8505}"/>
              </a:ext>
            </a:extLst>
          </p:cNvPr>
          <p:cNvSpPr txBox="1"/>
          <p:nvPr/>
        </p:nvSpPr>
        <p:spPr>
          <a:xfrm>
            <a:off x="648566" y="1770288"/>
            <a:ext cx="50346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Determine the learner styles of participants</a:t>
            </a:r>
            <a:endParaRPr lang="fr-FR" sz="2800" dirty="0">
              <a:ln w="0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809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411">
        <p:fade/>
      </p:transition>
    </mc:Choice>
    <mc:Fallback>
      <p:transition spd="med" advClick="0" advTm="141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 mod="1">
    <p:ext uri="{6950BFC3-D8DA-4A85-94F7-54DA5524770B}">
      <p188:commentRel xmlns="" xmlns:p188="http://schemas.microsoft.com/office/powerpoint/2018/8/main" r:id="rId5"/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600" dirty="0">
                <a:solidFill>
                  <a:srgbClr val="394799"/>
                </a:solidFill>
                <a:latin typeface="Trebuchet MS" panose="020B0603020202020204" pitchFamily="34" charset="0"/>
              </a:rPr>
              <a:t>Social Learner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492" y="2751408"/>
            <a:ext cx="2705100" cy="16859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4624" y="1389053"/>
            <a:ext cx="7123889" cy="50278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51068" y="4744122"/>
            <a:ext cx="28722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 your child’s learning style</a:t>
            </a:r>
            <a:endParaRPr lang="en-US" sz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hlinkClick r:id="rId4"/>
            </a:endParaRPr>
          </a:p>
          <a:p>
            <a:pPr lvl="0"/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https://www.tatasky.com/dth/services/kids/class-room</a:t>
            </a:r>
            <a:endParaRPr 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04273" y="6416936"/>
            <a:ext cx="75877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https://medium.com/@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rebekahamaro/learning-styles-the-importance-of-critical-self-reflection-tesia-marshik-tedxuwlacrosse-5f271ec3ff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181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3244">
        <p:split orient="vert"/>
      </p:transition>
    </mc:Choice>
    <mc:Fallback>
      <p:transition spd="slow" advTm="13244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extLst mod="1">
    <p:ext uri="{6950BFC3-D8DA-4A85-94F7-54DA5524770B}">
      <p188:commentRel xmlns="" xmlns:p188="http://schemas.microsoft.com/office/powerpoint/2018/8/main" r:id="rId6"/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rgbClr val="224F9F"/>
                </a:solidFill>
                <a:latin typeface="Trebuchet MS" panose="020B0603020202020204" pitchFamily="34" charset="0"/>
              </a:rPr>
              <a:t>Solitary learner</a:t>
            </a:r>
            <a:endParaRPr lang="en-US" sz="6600" dirty="0">
              <a:solidFill>
                <a:srgbClr val="224F9F"/>
              </a:solidFill>
              <a:latin typeface="Trebuchet MS" panose="020B0603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609" y="3040805"/>
            <a:ext cx="3143250" cy="14573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5608" y="4658062"/>
            <a:ext cx="39847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 your child’s learning style</a:t>
            </a:r>
            <a:endParaRPr lang="en-US" sz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  <a:p>
            <a:pPr lvl="0"/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https://www.tatasky.com/dth/services/kids/class-room</a:t>
            </a:r>
            <a:endParaRPr 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40188" y="1936376"/>
            <a:ext cx="644383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Tend to be more private and independent.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Able to concentrate well on current topics.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Aware of own feelings and thinking.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 time to think about current challenges and accomplishments.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techniques- create personal interest in topics, keep a journal, assertions, and modeling.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884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022">
        <p:fade/>
      </p:transition>
    </mc:Choice>
    <mc:Fallback>
      <p:transition spd="med" advTm="402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6" presetClass="entr" presetSubtype="21" fill="hold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1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42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670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extLst mod="1">
    <p:ext uri="{6950BFC3-D8DA-4A85-94F7-54DA5524770B}">
      <p188:commentRel xmlns="" xmlns:p188="http://schemas.microsoft.com/office/powerpoint/2018/8/main" r:id="rId4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FE5D981-65FD-4DBC-8B6B-2512B0E149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flipH="1">
            <a:off x="421141" y="545140"/>
            <a:ext cx="11087365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394799"/>
                </a:solidFill>
                <a:latin typeface="Trebuchet MS" panose="020B0603020202020204" pitchFamily="34" charset="0"/>
              </a:rPr>
              <a:t>Who are your students?</a:t>
            </a:r>
            <a:endParaRPr lang="fr-FR" sz="6600" dirty="0">
              <a:ln w="0">
                <a:noFill/>
              </a:ln>
              <a:solidFill>
                <a:srgbClr val="394799"/>
              </a:solidFill>
              <a:effectLst>
                <a:outerShdw blurRad="38100" dist="12700" dir="2700000" algn="tl" rotWithShape="0">
                  <a:prstClr val="black">
                    <a:alpha val="40000"/>
                  </a:prst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25237" y="1717964"/>
            <a:ext cx="5375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236" y="1825625"/>
            <a:ext cx="5504000" cy="309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99127" y="1825625"/>
            <a:ext cx="551410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r>
              <a:rPr lang="en-GB" sz="2800" dirty="0">
                <a:solidFill>
                  <a:schemeClr val="bg1"/>
                </a:solidFill>
                <a:latin typeface="Trebuchet MS" panose="020B0603020202020204" pitchFamily="34" charset="0"/>
              </a:rPr>
              <a:t>How would you characterise the students you are teaching?</a:t>
            </a:r>
          </a:p>
          <a:p>
            <a:endParaRPr lang="en-GB" sz="28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Trebuchet MS" panose="020B0603020202020204" pitchFamily="34" charset="0"/>
              </a:rPr>
              <a:t>Do you think students study differently these days because of social media?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48687" y="5088367"/>
            <a:ext cx="4378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wolpert-gawron-169hero-onlinemgmt-shutterstock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https://campusmonita.com/class-management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/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58163"/>
      </p:ext>
    </p:extLst>
  </p:cSld>
  <p:clrMapOvr>
    <a:masterClrMapping/>
  </p:clrMapOvr>
  <p:transition spd="med" advClick="0" advTm="2960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501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201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FE5D981-65FD-4DBC-8B6B-2512B0E149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flipH="1">
            <a:off x="838200" y="449999"/>
            <a:ext cx="10515600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dirty="0">
                <a:ln w="0">
                  <a:noFill/>
                </a:ln>
                <a:gradFill>
                  <a:gsLst>
                    <a:gs pos="0">
                      <a:srgbClr val="4A2E87"/>
                    </a:gs>
                    <a:gs pos="100000">
                      <a:srgbClr val="224F9F"/>
                    </a:gs>
                  </a:gsLst>
                  <a:lin ang="0" scaled="0"/>
                </a:gra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How students learn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22756" y="1710357"/>
            <a:ext cx="10815782" cy="39703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rebuchet MS"/>
              </a:rPr>
              <a:t>There are many ways that students learn, and they have multiple and varying needs. Accordingly, these needs of students are influenced by their personalities. This is because students:</a:t>
            </a:r>
          </a:p>
          <a:p>
            <a:r>
              <a:rPr lang="en-US" sz="2800" dirty="0">
                <a:solidFill>
                  <a:schemeClr val="bg1"/>
                </a:solidFill>
                <a:latin typeface="Trebuchet MS" panose="020B0603020202020204" pitchFamily="34" charset="0"/>
              </a:rPr>
              <a:t>•	Learn in different ways</a:t>
            </a:r>
          </a:p>
          <a:p>
            <a:r>
              <a:rPr lang="en-US" sz="2800" dirty="0">
                <a:solidFill>
                  <a:schemeClr val="bg1"/>
                </a:solidFill>
                <a:latin typeface="Trebuchet MS" panose="020B0603020202020204" pitchFamily="34" charset="0"/>
              </a:rPr>
              <a:t>•	Learn at a different pace</a:t>
            </a:r>
          </a:p>
          <a:p>
            <a:r>
              <a:rPr lang="en-US" sz="2800" dirty="0">
                <a:solidFill>
                  <a:schemeClr val="bg1"/>
                </a:solidFill>
                <a:latin typeface="Trebuchet MS" panose="020B0603020202020204" pitchFamily="34" charset="0"/>
              </a:rPr>
              <a:t>•	Have different backgrounds</a:t>
            </a:r>
          </a:p>
          <a:p>
            <a:r>
              <a:rPr lang="en-US" sz="2800" dirty="0">
                <a:solidFill>
                  <a:schemeClr val="bg1"/>
                </a:solidFill>
                <a:latin typeface="Trebuchet MS" panose="020B0603020202020204" pitchFamily="34" charset="0"/>
              </a:rPr>
              <a:t>•	Have different reasons for learning</a:t>
            </a:r>
          </a:p>
          <a:p>
            <a:r>
              <a:rPr lang="en-US" sz="2800" dirty="0">
                <a:solidFill>
                  <a:schemeClr val="bg1"/>
                </a:solidFill>
                <a:latin typeface="Trebuchet MS" panose="020B0603020202020204" pitchFamily="34" charset="0"/>
              </a:rPr>
              <a:t>•	Are motivated in different ways and by different things</a:t>
            </a:r>
          </a:p>
          <a:p>
            <a:r>
              <a:rPr lang="en-US" sz="2800" dirty="0">
                <a:solidFill>
                  <a:schemeClr val="bg1"/>
                </a:solidFill>
                <a:latin typeface="Trebuchet MS" panose="020B0603020202020204" pitchFamily="34" charset="0"/>
              </a:rPr>
              <a:t>•	Respond differently to challenges</a:t>
            </a:r>
          </a:p>
        </p:txBody>
      </p:sp>
    </p:spTree>
    <p:extLst>
      <p:ext uri="{BB962C8B-B14F-4D97-AF65-F5344CB8AC3E}">
        <p14:creationId xmlns:p14="http://schemas.microsoft.com/office/powerpoint/2010/main" val="4157312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8333">
        <p:split orient="vert"/>
      </p:transition>
    </mc:Choice>
    <mc:Fallback>
      <p:transition spd="slow" advClick="0" advTm="58333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9501"/>
                            </p:stCondLst>
                            <p:childTnLst>
                              <p:par>
                                <p:cTn id="8" presetID="22" presetClass="exit" presetSubtype="8" fill="hold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9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3101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7901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401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7001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001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7801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  <p:extLst mod="1">
    <p:ext uri="{6950BFC3-D8DA-4A85-94F7-54DA5524770B}">
      <p188:commentRel xmlns="" xmlns:p188="http://schemas.microsoft.com/office/powerpoint/2018/8/main" r:id="rId2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5153"/>
            <a:ext cx="10515600" cy="1161827"/>
          </a:xfrm>
        </p:spPr>
        <p:txBody>
          <a:bodyPr>
            <a:normAutofit/>
          </a:bodyPr>
          <a:lstStyle/>
          <a:p>
            <a:pPr algn="ctr"/>
            <a:r>
              <a:rPr lang="en-GB" sz="6600" dirty="0">
                <a:solidFill>
                  <a:srgbClr val="224F9F"/>
                </a:solidFill>
                <a:latin typeface="Trebuchet MS" panose="020B0603020202020204" pitchFamily="34" charset="0"/>
              </a:rPr>
              <a:t>Learning styles</a:t>
            </a:r>
            <a:endParaRPr lang="en-US" sz="6600" dirty="0">
              <a:solidFill>
                <a:srgbClr val="224F9F"/>
              </a:solidFill>
              <a:latin typeface="Trebuchet MS" panose="020B0603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7207" y="1157868"/>
            <a:ext cx="7338291" cy="46727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88659" y="5830647"/>
            <a:ext cx="65868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Crystal </a:t>
            </a: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 Crystal 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 saved to Creators Creative Expressions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styles | Print off this "Learning Styles" chart! What is YOUR Learning Style</a:t>
            </a: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https://www.pinterest.com/pin/133419207684305340</a:t>
            </a:r>
            <a:r>
              <a:rPr lang="en-GB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/</a:t>
            </a:r>
            <a:endParaRPr lang="en-GB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</a:t>
            </a: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sites.google.com/site/aclassroomforrainbowkids/websites</a:t>
            </a:r>
            <a:endParaRPr lang="en-US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980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3175">
        <p:split orient="vert"/>
      </p:transition>
    </mc:Choice>
    <mc:Fallback>
      <p:transition spd="slow" advTm="13175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extLst mod="1">
    <p:ext uri="{6950BFC3-D8DA-4A85-94F7-54DA5524770B}">
      <p188:commentRel xmlns="" xmlns:p188="http://schemas.microsoft.com/office/powerpoint/2018/8/main" r:id="rId5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430766"/>
          </a:xfrm>
        </p:spPr>
        <p:txBody>
          <a:bodyPr>
            <a:normAutofit/>
          </a:bodyPr>
          <a:lstStyle/>
          <a:p>
            <a:pPr algn="ctr"/>
            <a:r>
              <a:rPr lang="en-GB" sz="6600" dirty="0">
                <a:solidFill>
                  <a:srgbClr val="394799"/>
                </a:solidFill>
                <a:latin typeface="Trebuchet MS" panose="020B0603020202020204" pitchFamily="34" charset="0"/>
              </a:rPr>
              <a:t>Visual learner</a:t>
            </a:r>
            <a:endParaRPr lang="en-US" sz="6600" dirty="0">
              <a:solidFill>
                <a:srgbClr val="394799"/>
              </a:solidFill>
              <a:latin typeface="Trebuchet MS" panose="020B0603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263" y="3033676"/>
            <a:ext cx="2619375" cy="1743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6325" y="1294989"/>
            <a:ext cx="7305675" cy="49874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45045" y="6368527"/>
            <a:ext cx="5328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https://phonics101.wordpress.com/learning-styles/learning-style-visual</a:t>
            </a:r>
            <a:r>
              <a:rPr lang="en-US" sz="1200" dirty="0" smtClean="0">
                <a:solidFill>
                  <a:schemeClr val="bg1"/>
                </a:solidFill>
                <a:hlinkClick r:id="rId4"/>
              </a:rPr>
              <a:t>/</a:t>
            </a:r>
            <a:endParaRPr lang="en-US" sz="1200" dirty="0" smtClean="0">
              <a:solidFill>
                <a:schemeClr val="bg1"/>
              </a:solidFill>
            </a:endParaRPr>
          </a:p>
          <a:p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98494" y="5034579"/>
            <a:ext cx="28938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 your child’s learning style</a:t>
            </a:r>
            <a:endParaRPr lang="en-US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hlinkClick r:id="rId5"/>
            </a:endParaRP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://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www.tatasky.com/dth/services/kids/class-room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46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2158">
        <p:split orient="vert"/>
      </p:transition>
    </mc:Choice>
    <mc:Fallback>
      <p:transition spd="slow" advTm="22158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Abs val="9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extLst mod="1">
    <p:ext uri="{6950BFC3-D8DA-4A85-94F7-54DA5524770B}">
      <p188:commentRel xmlns="" xmlns:p188="http://schemas.microsoft.com/office/powerpoint/2018/8/main" r:id="rId6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443261"/>
          </a:xfrm>
        </p:spPr>
        <p:txBody>
          <a:bodyPr>
            <a:normAutofit/>
          </a:bodyPr>
          <a:lstStyle/>
          <a:p>
            <a:pPr algn="ctr"/>
            <a:r>
              <a:rPr lang="en-GB" sz="6600" dirty="0">
                <a:solidFill>
                  <a:srgbClr val="394799"/>
                </a:solidFill>
                <a:latin typeface="Trebuchet MS" panose="020B0603020202020204" pitchFamily="34" charset="0"/>
              </a:rPr>
              <a:t>Auditory learner</a:t>
            </a:r>
            <a:endParaRPr lang="en-US" sz="6600" dirty="0">
              <a:solidFill>
                <a:srgbClr val="394799"/>
              </a:solidFill>
              <a:latin typeface="Trebuchet MS" panose="020B0603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003" y="2945390"/>
            <a:ext cx="2619375" cy="1743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900" y="1233271"/>
            <a:ext cx="7277100" cy="50061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09252" y="4787154"/>
            <a:ext cx="3001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 your child’s learning style</a:t>
            </a:r>
            <a:endParaRPr lang="en-US" sz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hlinkClick r:id="rId4"/>
            </a:endParaRPr>
          </a:p>
          <a:p>
            <a:pPr lvl="0"/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https://www.tatasky.com/dth/services/kids/class-room</a:t>
            </a:r>
            <a:endParaRPr 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59736" y="6411558"/>
            <a:ext cx="61222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https://phonics101.wordpress.com/learning-styles/learning-style-visual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916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936">
        <p:split orient="vert"/>
      </p:transition>
    </mc:Choice>
    <mc:Fallback>
      <p:transition spd="slow" advTm="10936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extLst mod="1">
    <p:ext uri="{6950BFC3-D8DA-4A85-94F7-54DA5524770B}">
      <p188:commentRel xmlns="" xmlns:p188="http://schemas.microsoft.com/office/powerpoint/2018/8/main" r:id="rId6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>
                <a:solidFill>
                  <a:srgbClr val="394799"/>
                </a:solidFill>
                <a:latin typeface="Trebuchet MS" panose="020B0603020202020204" pitchFamily="34" charset="0"/>
              </a:rPr>
              <a:t>Verbal learner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9117" y="2923365"/>
            <a:ext cx="2466975" cy="18478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06072" y="4771216"/>
            <a:ext cx="31197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clipart linguistic intelligence </a:t>
            </a: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2578087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</a:t>
            </a: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webstockreview.net/image/curriculum-clipart-linguistic-intelligence/2578087.html</a:t>
            </a:r>
            <a:endParaRPr lang="en-US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14568" y="1690688"/>
            <a:ext cx="856667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Strategies for the Visual/Verbal Learner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colour coding, when studying new information in text or notes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highlighter to highlight different kinds of information in contrasting colors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flashcards- limiting information on each card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 out explanations for diagrams or illustrations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 out in detail how to do steps in mathematical or technical problem solving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 an exam/test use post-it notes with key words and place in highly visible spots, mirror, dashboard etc.</a:t>
            </a:r>
          </a:p>
          <a:p>
            <a:pPr lvl="2"/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236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2717">
        <p:split orient="vert"/>
      </p:transition>
    </mc:Choice>
    <mc:Fallback>
      <p:transition spd="slow" advTm="52717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001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3801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1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6001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9201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4401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1001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extLst mod="1">
    <p:ext uri="{6950BFC3-D8DA-4A85-94F7-54DA5524770B}">
      <p188:commentRel xmlns="" xmlns:p188="http://schemas.microsoft.com/office/powerpoint/2018/8/main" r:id="rId5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1943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300" b="1" dirty="0" smtClean="0">
                <a:solidFill>
                  <a:srgbClr val="394799"/>
                </a:solidFill>
                <a:latin typeface="Trebuchet MS" panose="020B0603020202020204" pitchFamily="34" charset="0"/>
              </a:rPr>
              <a:t/>
            </a:r>
            <a:br>
              <a:rPr lang="en-US" sz="7300" b="1" dirty="0" smtClean="0">
                <a:solidFill>
                  <a:srgbClr val="394799"/>
                </a:solidFill>
                <a:latin typeface="Trebuchet MS" panose="020B0603020202020204" pitchFamily="34" charset="0"/>
              </a:rPr>
            </a:br>
            <a:r>
              <a:rPr lang="en-US" sz="7300" b="1" dirty="0" smtClean="0">
                <a:solidFill>
                  <a:srgbClr val="394799"/>
                </a:solidFill>
                <a:latin typeface="Trebuchet MS" panose="020B0603020202020204" pitchFamily="34" charset="0"/>
              </a:rPr>
              <a:t>Physical  </a:t>
            </a:r>
            <a:r>
              <a:rPr lang="en-US" sz="7300" b="1" dirty="0">
                <a:solidFill>
                  <a:srgbClr val="394799"/>
                </a:solidFill>
                <a:latin typeface="Trebuchet MS" panose="020B0603020202020204" pitchFamily="34" charset="0"/>
              </a:rPr>
              <a:t>learner</a:t>
            </a:r>
            <a:r>
              <a:rPr lang="en-US" b="1" dirty="0"/>
              <a:t/>
            </a:r>
            <a:br>
              <a:rPr lang="en-US" b="1" dirty="0"/>
            </a:br>
            <a:endParaRPr lang="en-US" sz="6600" dirty="0">
              <a:latin typeface="Trebuchet MS" panose="020B0603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689" y="2783935"/>
            <a:ext cx="2530205" cy="15430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69403" y="4518212"/>
            <a:ext cx="34532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Are a Kinesthetic Learner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/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 are Your Super-Powers</a:t>
            </a:r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algn="ctr" fontAlgn="base"/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https://www.howtolearn.com/kinesthetic-learner</a:t>
            </a: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/</a:t>
            </a:r>
            <a:endParaRPr lang="en-US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/>
            <a:endParaRPr lang="en-US" sz="1200" b="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91548" y="1559859"/>
            <a:ext cx="7024744" cy="9848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Tactile/Kinesthetic Learners</a:t>
            </a:r>
          </a:p>
          <a:p>
            <a:endParaRPr lang="en-US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0pportunities  to move and handle materials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Trace and 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highlight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 out 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concepts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stories </a:t>
            </a:r>
            <a:endPara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 playing models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 or draw while 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Walk while 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thinking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hands and arms for 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expression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Imagine themselves in a situation</a:t>
            </a:r>
          </a:p>
          <a:p>
            <a:endParaRPr lang="en-GB" b="1" dirty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Simulate</a:t>
            </a:r>
            <a:r>
              <a:rPr lang="en-US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Dance</a:t>
            </a:r>
            <a:r>
              <a:rPr lang="en-US" sz="2800" b="1" spc="65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</a:t>
            </a:r>
            <a:r>
              <a:rPr lang="en-US" sz="2800" b="1" spc="95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spc="-15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mime</a:t>
            </a:r>
            <a:r>
              <a:rPr lang="en-US" sz="2800" b="1" spc="11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spc="11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Perform</a:t>
            </a:r>
          </a:p>
          <a:p>
            <a:endParaRPr lang="en-GB" sz="2800" b="1" spc="11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Create</a:t>
            </a:r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construct, or develop</a:t>
            </a:r>
          </a:p>
          <a:p>
            <a:endParaRPr lang="en-GB" b="1" dirty="0"/>
          </a:p>
          <a:p>
            <a:endParaRPr lang="en-GB" b="1" dirty="0" smtClean="0"/>
          </a:p>
          <a:p>
            <a:endParaRPr lang="en-GB" b="1" dirty="0"/>
          </a:p>
          <a:p>
            <a:endParaRPr lang="en-GB" b="1" dirty="0" smtClean="0"/>
          </a:p>
          <a:p>
            <a:endParaRPr lang="en-GB" b="1" dirty="0"/>
          </a:p>
          <a:p>
            <a:endParaRPr lang="en-GB" b="1" dirty="0" smtClean="0"/>
          </a:p>
          <a:p>
            <a:endParaRPr lang="en-GB" b="1" dirty="0"/>
          </a:p>
          <a:p>
            <a:endParaRPr lang="en-GB" b="1" dirty="0" smtClean="0"/>
          </a:p>
          <a:p>
            <a:endParaRPr lang="en-GB" b="1" dirty="0"/>
          </a:p>
          <a:p>
            <a:endParaRPr lang="en-GB" b="1" dirty="0" smtClean="0"/>
          </a:p>
          <a:p>
            <a:endParaRPr lang="en-GB" b="1" dirty="0"/>
          </a:p>
          <a:p>
            <a:endParaRPr lang="en-GB" b="1" dirty="0" smtClean="0"/>
          </a:p>
          <a:p>
            <a:endParaRPr lang="en-GB" b="1" dirty="0"/>
          </a:p>
          <a:p>
            <a:endParaRPr lang="en-GB" b="1" dirty="0" smtClean="0"/>
          </a:p>
          <a:p>
            <a:endParaRPr lang="en-GB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560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8552">
        <p:split orient="vert"/>
      </p:transition>
    </mc:Choice>
    <mc:Fallback>
      <p:transition spd="slow" advTm="68552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9001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3601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9101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3701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8901"/>
                            </p:stCondLst>
                            <p:childTnLst>
                              <p:par>
                                <p:cTn id="35" presetID="31" presetClass="entr" presetSubtype="0" fill="hold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3501"/>
                            </p:stCondLst>
                            <p:childTnLst>
                              <p:par>
                                <p:cTn id="42" presetID="31" presetClass="entr" presetSubtype="0" fill="hold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8701"/>
                            </p:stCondLst>
                            <p:childTnLst>
                              <p:par>
                                <p:cTn id="49" presetID="31" presetClass="entr" presetSubtype="0" fill="hold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3301"/>
                            </p:stCondLst>
                            <p:childTnLst>
                              <p:par>
                                <p:cTn id="56" presetID="31" presetClass="entr" presetSubtype="0" fill="hold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8801"/>
                            </p:stCondLst>
                            <p:childTnLst>
                              <p:par>
                                <p:cTn id="63" presetID="31" presetClass="entr" presetSubtype="0" fill="hold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4001"/>
                            </p:stCondLst>
                            <p:childTnLst>
                              <p:par>
                                <p:cTn id="70" presetID="31" presetClass="entr" presetSubtype="0" fill="hold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9601"/>
                            </p:stCondLst>
                            <p:childTnLst>
                              <p:par>
                                <p:cTn id="77" presetID="31" presetClass="entr" presetSubtype="0" fill="hold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extLst mod="1">
    <p:ext uri="{6950BFC3-D8DA-4A85-94F7-54DA5524770B}">
      <p188:commentRel xmlns="" xmlns:p188="http://schemas.microsoft.com/office/powerpoint/2018/8/main" r:id="rId4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7300" b="1" dirty="0">
                <a:solidFill>
                  <a:srgbClr val="394799"/>
                </a:solidFill>
                <a:latin typeface="Trebuchet MS" panose="020B0603020202020204" pitchFamily="34" charset="0"/>
              </a:rPr>
              <a:t>Logical learner</a:t>
            </a:r>
            <a:r>
              <a:rPr lang="en-US" b="1" dirty="0"/>
              <a:t/>
            </a:r>
            <a:br>
              <a:rPr lang="en-US" b="1" dirty="0"/>
            </a:br>
            <a:endParaRPr lang="en-US" sz="6600" dirty="0">
              <a:latin typeface="Trebuchet MS" panose="020B0603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154" y="2821629"/>
            <a:ext cx="2950826" cy="16044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6154" y="4550485"/>
            <a:ext cx="36794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 your child’s learning style</a:t>
            </a:r>
            <a:endParaRPr lang="en-US" sz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  <a:p>
            <a:pPr lvl="0"/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https://www.tatasky.com/dth/services/kids/class-room</a:t>
            </a:r>
            <a:endParaRPr 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85186" y="1690688"/>
            <a:ext cx="66805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use the logical style, you like using your brain for logical and 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mathematical reasoning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recognize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patterns easily, as well as connections 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 seemingly meaningless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content. </a:t>
            </a:r>
            <a:endParaRPr lang="en-US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also leads you to classify and group information to help you learn or understand it.</a:t>
            </a:r>
          </a:p>
        </p:txBody>
      </p:sp>
    </p:spTree>
    <p:extLst>
      <p:ext uri="{BB962C8B-B14F-4D97-AF65-F5344CB8AC3E}">
        <p14:creationId xmlns:p14="http://schemas.microsoft.com/office/powerpoint/2010/main" val="971925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3941">
        <p:split orient="vert"/>
      </p:transition>
    </mc:Choice>
    <mc:Fallback>
      <p:transition spd="slow" advTm="43941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Abs val="9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3701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801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1001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extLst mod="1">
    <p:ext uri="{6950BFC3-D8DA-4A85-94F7-54DA5524770B}">
      <p188:commentRel xmlns="" xmlns:p188="http://schemas.microsoft.com/office/powerpoint/2018/8/main" r:id="rId4"/>
    </p:ext>
  </p:extLs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2863</TotalTime>
  <Words>477</Words>
  <Application>Microsoft Office PowerPoint</Application>
  <PresentationFormat>Widescreen</PresentationFormat>
  <Paragraphs>93</Paragraphs>
  <Slides>11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Trebuchet MS</vt:lpstr>
      <vt:lpstr>Office Theme</vt:lpstr>
      <vt:lpstr>PowerPoint Presentation</vt:lpstr>
      <vt:lpstr>Who are your students?</vt:lpstr>
      <vt:lpstr>How students learn</vt:lpstr>
      <vt:lpstr>Learning styles</vt:lpstr>
      <vt:lpstr>Visual learner</vt:lpstr>
      <vt:lpstr>Auditory learner</vt:lpstr>
      <vt:lpstr>Verbal learner</vt:lpstr>
      <vt:lpstr> Physical  learner </vt:lpstr>
      <vt:lpstr>Logical learner </vt:lpstr>
      <vt:lpstr>Social Learner</vt:lpstr>
      <vt:lpstr>Solitary learner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Manon Noel</dc:creator>
  <cp:lastModifiedBy>Veneta Velkova</cp:lastModifiedBy>
  <cp:revision>134</cp:revision>
  <dcterms:created xsi:type="dcterms:W3CDTF">2020-06-12T07:20:37Z</dcterms:created>
  <dcterms:modified xsi:type="dcterms:W3CDTF">2020-12-14T17:02:25Z</dcterms:modified>
</cp:coreProperties>
</file>