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e niveau 1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4" name="« Saisissez une citation ici. »"/>
          <p:cNvSpPr txBox="1"/>
          <p:nvPr>
            <p:ph type="body" sz="quarter" idx="13"/>
          </p:nvPr>
        </p:nvSpPr>
        <p:spPr>
          <a:xfrm>
            <a:off x="1270000" y="4267112"/>
            <a:ext cx="10464800" cy="609777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8"/>
            <a:ext cx="9753604" cy="65057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e du titre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22" name="Texte niveau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2"/>
            <a:ext cx="12401550" cy="8267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e du titre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40" name="Texte niveau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7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5"/>
            <a:ext cx="9429750" cy="62865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7" name="Texte niveau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360c5234-d320-4df4-a8d5-ea7327ece128.png" descr="360c5234-d320-4df4-a8d5-ea7327ece12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8243" y="3214577"/>
            <a:ext cx="8811453" cy="600668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GRAIN 25"/>
          <p:cNvSpPr txBox="1"/>
          <p:nvPr/>
        </p:nvSpPr>
        <p:spPr>
          <a:xfrm>
            <a:off x="792875" y="500782"/>
            <a:ext cx="8227543" cy="1657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12800"/>
              </a:lnSpc>
              <a:defRPr b="1" sz="9500">
                <a:solidFill>
                  <a:srgbClr val="24248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GRAINS 22-24</a:t>
            </a:r>
          </a:p>
        </p:txBody>
      </p:sp>
      <p:sp>
        <p:nvSpPr>
          <p:cNvPr id="121" name="Introduction to the creation of…"/>
          <p:cNvSpPr txBox="1"/>
          <p:nvPr/>
        </p:nvSpPr>
        <p:spPr>
          <a:xfrm>
            <a:off x="940535" y="1971695"/>
            <a:ext cx="6340973" cy="777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5700"/>
              </a:lnSpc>
              <a:defRPr i="1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Introduction to technical props:</a:t>
            </a:r>
          </a:p>
        </p:txBody>
      </p:sp>
      <p:pic>
        <p:nvPicPr>
          <p:cNvPr id="122" name="c062ba9a-414b-4af8-8d61-c6701c8846c8.png" descr="c062ba9a-414b-4af8-8d61-c6701c8846c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34368" y="8081023"/>
            <a:ext cx="4630599" cy="1736476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Introduction to the creation of…"/>
          <p:cNvSpPr txBox="1"/>
          <p:nvPr/>
        </p:nvSpPr>
        <p:spPr>
          <a:xfrm>
            <a:off x="987971" y="2816919"/>
            <a:ext cx="6246101" cy="1296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use of instructional video, augmented reality and immersive video in the development of your 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"/>
          <p:cNvSpPr/>
          <p:nvPr/>
        </p:nvSpPr>
        <p:spPr>
          <a:xfrm>
            <a:off x="418786" y="503192"/>
            <a:ext cx="12167228" cy="8747215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</a:p>
        </p:txBody>
      </p:sp>
      <p:sp>
        <p:nvSpPr>
          <p:cNvPr id="126" name="The sound environment"/>
          <p:cNvSpPr txBox="1"/>
          <p:nvPr/>
        </p:nvSpPr>
        <p:spPr>
          <a:xfrm>
            <a:off x="4275196" y="1486584"/>
            <a:ext cx="4454408" cy="913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6800"/>
              </a:lnSpc>
              <a:defRPr b="1" sz="4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Technical props</a:t>
            </a:r>
          </a:p>
        </p:txBody>
      </p:sp>
      <p:grpSp>
        <p:nvGrpSpPr>
          <p:cNvPr id="129" name="Groupe"/>
          <p:cNvGrpSpPr/>
          <p:nvPr/>
        </p:nvGrpSpPr>
        <p:grpSpPr>
          <a:xfrm>
            <a:off x="624905" y="3602293"/>
            <a:ext cx="3633889" cy="3533622"/>
            <a:chOff x="0" y="0"/>
            <a:chExt cx="3633888" cy="3533621"/>
          </a:xfrm>
        </p:grpSpPr>
        <p:sp>
          <p:nvSpPr>
            <p:cNvPr id="127" name="Video finds its place in pedagogy as a support for creation and a tool for expression."/>
            <p:cNvSpPr txBox="1"/>
            <p:nvPr/>
          </p:nvSpPr>
          <p:spPr>
            <a:xfrm>
              <a:off x="0" y="2677084"/>
              <a:ext cx="3633889" cy="856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ts val="3400"/>
                </a:lnSpc>
                <a:defRPr sz="17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Video finds its place in pedagogy as a support for creation and a tool for expression. </a:t>
              </a:r>
            </a:p>
          </p:txBody>
        </p:sp>
        <p:pic>
          <p:nvPicPr>
            <p:cNvPr id="128" name="510ad563-e0f9-4d08-afec-3394de6433f9.png" descr="510ad563-e0f9-4d08-afec-3394de6433f9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19944" y="0"/>
              <a:ext cx="2794001" cy="21683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2" name="Groupe"/>
          <p:cNvGrpSpPr/>
          <p:nvPr/>
        </p:nvGrpSpPr>
        <p:grpSpPr>
          <a:xfrm>
            <a:off x="4624258" y="3597014"/>
            <a:ext cx="3633889" cy="3827414"/>
            <a:chOff x="0" y="0"/>
            <a:chExt cx="3633888" cy="3827413"/>
          </a:xfrm>
        </p:grpSpPr>
        <p:sp>
          <p:nvSpPr>
            <p:cNvPr id="130" name="Augmented reality makes it possible to make all images &quot;digitizable&quot; and to associate an action to it in order to make it richer in information."/>
            <p:cNvSpPr txBox="1"/>
            <p:nvPr/>
          </p:nvSpPr>
          <p:spPr>
            <a:xfrm>
              <a:off x="0" y="2716876"/>
              <a:ext cx="3633889" cy="111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ts val="3400"/>
                </a:lnSpc>
                <a:defRPr sz="17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Augmented reality makes it possible to make all images "digitizable" and to associate an action to it in order to make it richer in information. </a:t>
              </a:r>
            </a:p>
          </p:txBody>
        </p:sp>
        <p:pic>
          <p:nvPicPr>
            <p:cNvPr id="131" name="2c6cf9f4-2c7e-4fb5-87ed-43a4f5bf011e.png" descr="2c6cf9f4-2c7e-4fb5-87ed-43a4f5bf011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9944" y="0"/>
              <a:ext cx="2794001" cy="2559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5" name="Groupe"/>
          <p:cNvGrpSpPr/>
          <p:nvPr/>
        </p:nvGrpSpPr>
        <p:grpSpPr>
          <a:xfrm>
            <a:off x="8640373" y="3606800"/>
            <a:ext cx="3739523" cy="3523537"/>
            <a:chOff x="0" y="0"/>
            <a:chExt cx="3739521" cy="3523536"/>
          </a:xfrm>
        </p:grpSpPr>
        <p:sp>
          <p:nvSpPr>
            <p:cNvPr id="133" name="In front of an immersive video (360°), the user is involved and engaged in a virtual reality experience."/>
            <p:cNvSpPr txBox="1"/>
            <p:nvPr/>
          </p:nvSpPr>
          <p:spPr>
            <a:xfrm>
              <a:off x="0" y="2667000"/>
              <a:ext cx="3739522" cy="856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ts val="3400"/>
                </a:lnSpc>
                <a:defRPr sz="17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In front of an immersive video (360°), the user is involved and engaged in a virtual reality experience.</a:t>
              </a:r>
            </a:p>
          </p:txBody>
        </p:sp>
        <p:pic>
          <p:nvPicPr>
            <p:cNvPr id="134" name="b3de29ad-86e0-4d3b-b62c-e890bf762e23.png" descr="b3de29ad-86e0-4d3b-b62c-e890bf762e2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100" y="0"/>
              <a:ext cx="2794001" cy="17747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" grpId="2"/>
      <p:bldP build="whole" bldLvl="1" animBg="1" rev="0" advAuto="0" spid="135" grpId="3"/>
      <p:bldP build="whole" bldLvl="1" animBg="1" rev="0" advAuto="0" spid="12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240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Use of music"/>
          <p:cNvSpPr txBox="1"/>
          <p:nvPr/>
        </p:nvSpPr>
        <p:spPr>
          <a:xfrm>
            <a:off x="3317487" y="824912"/>
            <a:ext cx="6369826" cy="913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6800"/>
              </a:lnSpc>
              <a:defRPr b="1" sz="4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instructional video</a:t>
            </a:r>
          </a:p>
        </p:txBody>
      </p:sp>
      <p:sp>
        <p:nvSpPr>
          <p:cNvPr id="138" name="Choosing music"/>
          <p:cNvSpPr txBox="1"/>
          <p:nvPr/>
        </p:nvSpPr>
        <p:spPr>
          <a:xfrm>
            <a:off x="365372" y="2921000"/>
            <a:ext cx="4604155" cy="1103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4100"/>
              </a:lnSpc>
              <a:defRPr b="1">
                <a:solidFill>
                  <a:srgbClr val="F48E6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criteria of the instructional video</a:t>
            </a:r>
          </a:p>
        </p:txBody>
      </p:sp>
      <p:sp>
        <p:nvSpPr>
          <p:cNvPr id="139" name="Depending on the atmosphere chosen, it can be scary, stressful or fun."/>
          <p:cNvSpPr txBox="1"/>
          <p:nvPr/>
        </p:nvSpPr>
        <p:spPr>
          <a:xfrm>
            <a:off x="2452311" y="1767162"/>
            <a:ext cx="8100178" cy="679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ct val="120000"/>
              </a:lnSpc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video has been inserted into the set of teachings as a learning support that allows to visualize an experience, a phenomenon, a process.</a:t>
            </a:r>
          </a:p>
        </p:txBody>
      </p:sp>
      <p:sp>
        <p:nvSpPr>
          <p:cNvPr id="140" name="To choose the music that best suits the theme of your mission, you can find free and royalty-free music on online platforms such as:"/>
          <p:cNvSpPr txBox="1"/>
          <p:nvPr/>
        </p:nvSpPr>
        <p:spPr>
          <a:xfrm>
            <a:off x="398185" y="4484535"/>
            <a:ext cx="3455547" cy="3857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00526" indent="-200526" algn="l" defTabSz="457200">
              <a:lnSpc>
                <a:spcPct val="150000"/>
              </a:lnSpc>
              <a:buSzPct val="100000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concepts covered in the video must be explicit.</a:t>
            </a:r>
          </a:p>
          <a:p>
            <a:pPr algn="l" defTabSz="457200">
              <a:lnSpc>
                <a:spcPct val="150000"/>
              </a:lnSpc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00526" indent="-200526" algn="l" defTabSz="457200">
              <a:lnSpc>
                <a:spcPct val="150000"/>
              </a:lnSpc>
              <a:buSzPct val="100000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pedagogical intent must be clear</a:t>
            </a:r>
          </a:p>
          <a:p>
            <a:pPr algn="l" defTabSz="457200">
              <a:lnSpc>
                <a:spcPct val="150000"/>
              </a:lnSpc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00526" indent="-200526" algn="l" defTabSz="457200">
              <a:lnSpc>
                <a:spcPct val="150000"/>
              </a:lnSpc>
              <a:buSzPct val="100000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student should not have to look for what he or she is looking at.</a:t>
            </a:r>
          </a:p>
        </p:txBody>
      </p:sp>
      <p:sp>
        <p:nvSpPr>
          <p:cNvPr id="141" name="Creating your own music"/>
          <p:cNvSpPr txBox="1"/>
          <p:nvPr/>
        </p:nvSpPr>
        <p:spPr>
          <a:xfrm>
            <a:off x="8843191" y="2920999"/>
            <a:ext cx="4060075" cy="1103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4100"/>
              </a:lnSpc>
              <a:defRPr b="1">
                <a:solidFill>
                  <a:srgbClr val="F48E6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Using instructional video in an ER</a:t>
            </a:r>
          </a:p>
        </p:txBody>
      </p:sp>
      <p:sp>
        <p:nvSpPr>
          <p:cNvPr id="142" name="It is possible to create your own music to provide a sound setting. The Audacity software allows you, among other things, to assemble sound extracts, apply effects and record."/>
          <p:cNvSpPr txBox="1"/>
          <p:nvPr/>
        </p:nvSpPr>
        <p:spPr>
          <a:xfrm>
            <a:off x="8989699" y="4483100"/>
            <a:ext cx="3417170" cy="4291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20315" indent="-120315" algn="l" defTabSz="457200">
              <a:lnSpc>
                <a:spcPct val="150000"/>
              </a:lnSpc>
              <a:buSzPct val="100000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Teaser the mission in which the students will participate</a:t>
            </a:r>
          </a:p>
          <a:p>
            <a:pPr algn="l" defTabSz="457200">
              <a:lnSpc>
                <a:spcPct val="150000"/>
              </a:lnSpc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120315" indent="-120315" algn="l" defTabSz="457200">
              <a:lnSpc>
                <a:spcPct val="150000"/>
              </a:lnSpc>
              <a:buSzPct val="100000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Announce the mission to the students</a:t>
            </a:r>
          </a:p>
          <a:p>
            <a:pPr algn="l" defTabSz="457200">
              <a:lnSpc>
                <a:spcPct val="150000"/>
              </a:lnSpc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120315" indent="-120315" algn="l" defTabSz="457200">
              <a:lnSpc>
                <a:spcPct val="150000"/>
              </a:lnSpc>
              <a:buSzPct val="100000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Add more information</a:t>
            </a:r>
          </a:p>
          <a:p>
            <a:pPr algn="l" defTabSz="457200">
              <a:lnSpc>
                <a:spcPct val="150000"/>
              </a:lnSpc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120315" indent="-120315" algn="l" defTabSz="457200">
              <a:lnSpc>
                <a:spcPct val="150000"/>
              </a:lnSpc>
              <a:buSzPct val="100000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Associate a riddle, a helper, a clue</a:t>
            </a:r>
          </a:p>
        </p:txBody>
      </p:sp>
      <p:pic>
        <p:nvPicPr>
          <p:cNvPr id="143" name="c60d5e33-d0bc-4860-afab-eb6dc0e44a1d.png" descr="c60d5e33-d0bc-4860-afab-eb6dc0e44a1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53205" y="4022196"/>
            <a:ext cx="4698390" cy="36452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"/>
          <p:cNvSpPr/>
          <p:nvPr/>
        </p:nvSpPr>
        <p:spPr>
          <a:xfrm>
            <a:off x="418786" y="503192"/>
            <a:ext cx="12167228" cy="87472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</a:p>
        </p:txBody>
      </p:sp>
      <p:sp>
        <p:nvSpPr>
          <p:cNvPr id="146" name="Use of the sound environment and effects"/>
          <p:cNvSpPr txBox="1"/>
          <p:nvPr/>
        </p:nvSpPr>
        <p:spPr>
          <a:xfrm>
            <a:off x="3952332" y="883564"/>
            <a:ext cx="5100136" cy="913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6800"/>
              </a:lnSpc>
              <a:defRPr b="1" sz="4500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Augmented reality</a:t>
            </a:r>
          </a:p>
        </p:txBody>
      </p:sp>
      <p:sp>
        <p:nvSpPr>
          <p:cNvPr id="147" name="Broadcast during a mission, they will stimulate players by immersing them in the atmosphere of the game."/>
          <p:cNvSpPr txBox="1"/>
          <p:nvPr/>
        </p:nvSpPr>
        <p:spPr>
          <a:xfrm>
            <a:off x="2166246" y="1913252"/>
            <a:ext cx="8672308" cy="679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ct val="120000"/>
              </a:lnSpc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RA mixes virtual and real worlds, in 2D or 3D, which enrich reality by superimposing additional information.</a:t>
            </a:r>
          </a:p>
        </p:txBody>
      </p:sp>
      <p:grpSp>
        <p:nvGrpSpPr>
          <p:cNvPr id="151" name="Groupe"/>
          <p:cNvGrpSpPr/>
          <p:nvPr/>
        </p:nvGrpSpPr>
        <p:grpSpPr>
          <a:xfrm>
            <a:off x="135298" y="2708716"/>
            <a:ext cx="6499271" cy="2901153"/>
            <a:chOff x="0" y="0"/>
            <a:chExt cx="6499270" cy="2901151"/>
          </a:xfrm>
        </p:grpSpPr>
        <p:sp>
          <p:nvSpPr>
            <p:cNvPr id="148" name="The sound ambience generator platforms allow you to deepen the desired effect and create a unique sound universe. For combinations of natural sounds (ocean, forest, climate) you can use :"/>
            <p:cNvSpPr txBox="1"/>
            <p:nvPr/>
          </p:nvSpPr>
          <p:spPr>
            <a:xfrm>
              <a:off x="2580170" y="1031192"/>
              <a:ext cx="3919101" cy="1780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ct val="120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Also called image recognition, uses a camera and a visual marker (QR code, barcode, simple patterns) to show the result.</a:t>
              </a:r>
            </a:p>
          </p:txBody>
        </p:sp>
        <p:pic>
          <p:nvPicPr>
            <p:cNvPr id="149" name="a92b1701-3039-4a64-8ec0-77e36a7ab689.png" descr="a92b1701-3039-4a64-8ec0-77e36a7ab689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901152" cy="29011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0" name="The sound ambience generator platforms allow you to deepen the desired effect and create a unique sound universe. For combinations of natural sounds (ocean, forest, climate) you can use :"/>
            <p:cNvSpPr txBox="1"/>
            <p:nvPr/>
          </p:nvSpPr>
          <p:spPr>
            <a:xfrm>
              <a:off x="2583358" y="555293"/>
              <a:ext cx="2104188" cy="4350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ct val="120000"/>
                </a:lnSpc>
                <a:defRPr sz="2280">
                  <a:solidFill>
                    <a:srgbClr val="F59375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Marker based</a:t>
              </a:r>
            </a:p>
          </p:txBody>
        </p:sp>
      </p:grpSp>
      <p:grpSp>
        <p:nvGrpSpPr>
          <p:cNvPr id="155" name="Groupe"/>
          <p:cNvGrpSpPr/>
          <p:nvPr/>
        </p:nvGrpSpPr>
        <p:grpSpPr>
          <a:xfrm>
            <a:off x="695462" y="5847141"/>
            <a:ext cx="5803646" cy="2703131"/>
            <a:chOff x="0" y="0"/>
            <a:chExt cx="5803644" cy="2703129"/>
          </a:xfrm>
        </p:grpSpPr>
        <p:pic>
          <p:nvPicPr>
            <p:cNvPr id="152" name="9eb26e2d-1379-4789-a558-78ad81560041.png" descr="9eb26e2d-1379-4789-a558-78ad8156004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32681"/>
              <a:ext cx="1780823" cy="17808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3" name="The sound ambience generator platforms allow you to deepen the desired effect and create a unique sound universe. For combinations of natural sounds (ocean, forest, climate) you can use :"/>
            <p:cNvSpPr txBox="1"/>
            <p:nvPr/>
          </p:nvSpPr>
          <p:spPr>
            <a:xfrm>
              <a:off x="2020006" y="573448"/>
              <a:ext cx="3783639" cy="21296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ct val="120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Uses a smartphone's built-in GPS and sensors such as a compass and accelerometer to locate virtual features. It is commonly used in applications that contain location information. </a:t>
              </a:r>
            </a:p>
          </p:txBody>
        </p:sp>
        <p:sp>
          <p:nvSpPr>
            <p:cNvPr id="154" name="The sound ambience generator platforms allow you to deepen the desired effect and create a unique sound universe. For combinations of natural sounds (ocean, forest, climate) you can use :"/>
            <p:cNvSpPr txBox="1"/>
            <p:nvPr/>
          </p:nvSpPr>
          <p:spPr>
            <a:xfrm>
              <a:off x="2023194" y="0"/>
              <a:ext cx="2723085" cy="4350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ct val="120000"/>
                </a:lnSpc>
                <a:defRPr sz="2280">
                  <a:solidFill>
                    <a:srgbClr val="F59375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Location based</a:t>
              </a:r>
            </a:p>
          </p:txBody>
        </p:sp>
      </p:grpSp>
      <p:grpSp>
        <p:nvGrpSpPr>
          <p:cNvPr id="159" name="Groupe"/>
          <p:cNvGrpSpPr/>
          <p:nvPr/>
        </p:nvGrpSpPr>
        <p:grpSpPr>
          <a:xfrm>
            <a:off x="6637711" y="3270008"/>
            <a:ext cx="6231792" cy="1901866"/>
            <a:chOff x="0" y="0"/>
            <a:chExt cx="6231790" cy="1901864"/>
          </a:xfrm>
        </p:grpSpPr>
        <p:pic>
          <p:nvPicPr>
            <p:cNvPr id="156" name="18beab28-ca35-463e-a5bb-42212b9672b4.png" descr="18beab28-ca35-463e-a5bb-42212b9672b4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81145"/>
              <a:ext cx="1780823" cy="1756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7" name="The sound ambience generator platforms allow you to deepen the desired effect and create a unique sound universe. For combinations of natural sounds (ocean, forest, climate) you can use :"/>
            <p:cNvSpPr txBox="1"/>
            <p:nvPr/>
          </p:nvSpPr>
          <p:spPr>
            <a:xfrm>
              <a:off x="2036833" y="469899"/>
              <a:ext cx="4194958" cy="1431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ct val="120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Works by projecting features onto real-world surfaces and objects, detecting and reacting to human interaction.</a:t>
              </a:r>
            </a:p>
          </p:txBody>
        </p:sp>
        <p:sp>
          <p:nvSpPr>
            <p:cNvPr id="158" name="The sound ambience generator platforms allow you to deepen the desired effect and create a unique sound universe. For combinations of natural sounds (ocean, forest, climate) you can use :"/>
            <p:cNvSpPr txBox="1"/>
            <p:nvPr/>
          </p:nvSpPr>
          <p:spPr>
            <a:xfrm>
              <a:off x="2016787" y="0"/>
              <a:ext cx="2590050" cy="4350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ct val="120000"/>
                </a:lnSpc>
                <a:defRPr sz="2280">
                  <a:solidFill>
                    <a:srgbClr val="F59375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Projection based</a:t>
              </a:r>
            </a:p>
          </p:txBody>
        </p:sp>
      </p:grpSp>
      <p:grpSp>
        <p:nvGrpSpPr>
          <p:cNvPr id="163" name="Groupe"/>
          <p:cNvGrpSpPr/>
          <p:nvPr/>
        </p:nvGrpSpPr>
        <p:grpSpPr>
          <a:xfrm>
            <a:off x="6318981" y="5508693"/>
            <a:ext cx="6111169" cy="3040597"/>
            <a:chOff x="0" y="0"/>
            <a:chExt cx="6111167" cy="3040596"/>
          </a:xfrm>
        </p:grpSpPr>
        <p:pic>
          <p:nvPicPr>
            <p:cNvPr id="160" name="c2c95c24-ae1a-4db3-b811-578cb8e32ed3.png" descr="c2c95c24-ae1a-4db3-b811-578cb8e32ed3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723084" cy="27230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1" name="The sound ambience generator platforms allow you to deepen the desired effect and create a unique sound universe. For combinations of natural sounds (ocean, forest, climate) you can use :"/>
            <p:cNvSpPr txBox="1"/>
            <p:nvPr/>
          </p:nvSpPr>
          <p:spPr>
            <a:xfrm>
              <a:off x="2432062" y="910915"/>
              <a:ext cx="3679106" cy="21296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ct val="120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Replaces the original view entirely or partially with an augmented view. It works by object recognition, so that it can replace or add to any virtual object.</a:t>
              </a:r>
            </a:p>
          </p:txBody>
        </p:sp>
        <p:sp>
          <p:nvSpPr>
            <p:cNvPr id="162" name="The sound ambience generator platforms allow you to deepen the desired effect and create a unique sound universe. For combinations of natural sounds (ocean, forest, climate) you can use :"/>
            <p:cNvSpPr txBox="1"/>
            <p:nvPr/>
          </p:nvSpPr>
          <p:spPr>
            <a:xfrm>
              <a:off x="2412017" y="339415"/>
              <a:ext cx="3153940" cy="4350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ct val="120000"/>
                </a:lnSpc>
                <a:defRPr sz="2280">
                  <a:solidFill>
                    <a:srgbClr val="F59375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Surimposition based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1"/>
      <p:bldP build="whole" bldLvl="1" animBg="1" rev="0" advAuto="0" spid="159" grpId="3"/>
      <p:bldP build="whole" bldLvl="1" animBg="1" rev="0" advAuto="0" spid="155" grpId="2"/>
      <p:bldP build="whole" bldLvl="1" animBg="1" rev="0" advAuto="0" spid="163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3937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"/>
          <p:cNvSpPr/>
          <p:nvPr/>
        </p:nvSpPr>
        <p:spPr>
          <a:xfrm>
            <a:off x="418786" y="503192"/>
            <a:ext cx="12167228" cy="87472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</a:p>
        </p:txBody>
      </p:sp>
      <p:sp>
        <p:nvSpPr>
          <p:cNvPr id="166" name="Use of the sound effects"/>
          <p:cNvSpPr txBox="1"/>
          <p:nvPr/>
        </p:nvSpPr>
        <p:spPr>
          <a:xfrm>
            <a:off x="2519257" y="818528"/>
            <a:ext cx="7966286" cy="913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6800"/>
              </a:lnSpc>
              <a:defRPr b="1" sz="4500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Immersive video (vidéo 360°)</a:t>
            </a:r>
          </a:p>
        </p:txBody>
      </p:sp>
      <p:sp>
        <p:nvSpPr>
          <p:cNvPr id="167" name="They can be used as clues or as an aid during a mission."/>
          <p:cNvSpPr txBox="1"/>
          <p:nvPr/>
        </p:nvSpPr>
        <p:spPr>
          <a:xfrm>
            <a:off x="2271346" y="1649462"/>
            <a:ext cx="8462108" cy="505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3500"/>
              </a:lnSpc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Allows you to record videos of a real world scene in all directions at the same time.</a:t>
            </a:r>
          </a:p>
        </p:txBody>
      </p:sp>
      <p:grpSp>
        <p:nvGrpSpPr>
          <p:cNvPr id="171" name="Groupe"/>
          <p:cNvGrpSpPr/>
          <p:nvPr/>
        </p:nvGrpSpPr>
        <p:grpSpPr>
          <a:xfrm>
            <a:off x="1005841" y="2465930"/>
            <a:ext cx="4383230" cy="6152796"/>
            <a:chOff x="0" y="0"/>
            <a:chExt cx="4383229" cy="6152795"/>
          </a:xfrm>
        </p:grpSpPr>
        <p:sp>
          <p:nvSpPr>
            <p:cNvPr id="168" name="To arouse emotion in the players, you can use a voice synthesizer. To do this online, in various models, use platforms:"/>
            <p:cNvSpPr txBox="1"/>
            <p:nvPr/>
          </p:nvSpPr>
          <p:spPr>
            <a:xfrm>
              <a:off x="0" y="3305328"/>
              <a:ext cx="4383230" cy="28474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120315" indent="-120315" algn="l" defTabSz="457200">
                <a:lnSpc>
                  <a:spcPct val="150000"/>
                </a:lnSpc>
                <a:buSzPct val="100000"/>
                <a:buChar char="•"/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r>
                <a:t>The viewer is "placed" in the centre of the video and can look in all directions. </a:t>
              </a:r>
            </a:p>
            <a:p>
              <a:pPr algn="l" defTabSz="457200">
                <a:defRPr sz="20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marL="120315" indent="-120315" algn="l" defTabSz="457200">
                <a:lnSpc>
                  <a:spcPct val="150000"/>
                </a:lnSpc>
                <a:buSzPct val="100000"/>
                <a:buChar char="•"/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r>
                <a:t>When projecting the video, the user controls the direction in which he or she looks at the scene.</a:t>
              </a:r>
            </a:p>
          </p:txBody>
        </p:sp>
        <p:sp>
          <p:nvSpPr>
            <p:cNvPr id="169" name="Taking the user into account"/>
            <p:cNvSpPr txBox="1"/>
            <p:nvPr/>
          </p:nvSpPr>
          <p:spPr>
            <a:xfrm>
              <a:off x="160236" y="2539868"/>
              <a:ext cx="3553099" cy="3853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lnSpc>
                  <a:spcPts val="3800"/>
                </a:lnSpc>
                <a:defRPr b="1" sz="2000">
                  <a:solidFill>
                    <a:srgbClr val="000F3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Taking the user into account</a:t>
              </a:r>
            </a:p>
          </p:txBody>
        </p:sp>
        <p:pic>
          <p:nvPicPr>
            <p:cNvPr id="170" name="f911fc24-961d-4cbf-99c6-2ec849a9252c.png" descr="f911fc24-961d-4cbf-99c6-2ec849a9252c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60852" y="0"/>
              <a:ext cx="2351868" cy="22307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5" name="Groupe"/>
          <p:cNvGrpSpPr/>
          <p:nvPr/>
        </p:nvGrpSpPr>
        <p:grpSpPr>
          <a:xfrm>
            <a:off x="6352096" y="2638566"/>
            <a:ext cx="5646863" cy="5976832"/>
            <a:chOff x="0" y="0"/>
            <a:chExt cx="5646861" cy="5976830"/>
          </a:xfrm>
        </p:grpSpPr>
        <p:sp>
          <p:nvSpPr>
            <p:cNvPr id="172" name="A riddle or a clue can be sound. Applications allow you to record your voice or a sound and generate spectograms (a diagram that associates each frequency with an intensity or power)."/>
            <p:cNvSpPr txBox="1"/>
            <p:nvPr/>
          </p:nvSpPr>
          <p:spPr>
            <a:xfrm>
              <a:off x="217017" y="3129364"/>
              <a:ext cx="5212828" cy="28474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200526" indent="-200526" algn="l" defTabSz="457200">
                <a:lnSpc>
                  <a:spcPct val="150000"/>
                </a:lnSpc>
                <a:buSzPct val="100000"/>
                <a:buChar char="•"/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r>
                <a:t>The different parts must be assembled in such a way as to make them homogeneous by adjusting the colours, light and contrast of each video. </a:t>
              </a:r>
            </a:p>
            <a:p>
              <a:pPr algn="l" defTabSz="457200">
                <a:defRPr sz="20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marL="200526" indent="-200526" algn="l" defTabSz="457200">
                <a:lnSpc>
                  <a:spcPct val="150000"/>
                </a:lnSpc>
                <a:buSzPct val="100000"/>
                <a:buChar char="•"/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r>
                <a:t>The assembly of the sound part is particularly important.</a:t>
              </a:r>
            </a:p>
          </p:txBody>
        </p:sp>
        <p:sp>
          <p:nvSpPr>
            <p:cNvPr id="173" name="The importance of technique and consistency"/>
            <p:cNvSpPr txBox="1"/>
            <p:nvPr/>
          </p:nvSpPr>
          <p:spPr>
            <a:xfrm>
              <a:off x="0" y="2367232"/>
              <a:ext cx="5646862" cy="3853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lnSpc>
                  <a:spcPts val="3800"/>
                </a:lnSpc>
                <a:defRPr b="1" sz="2000">
                  <a:solidFill>
                    <a:srgbClr val="000F3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The importance of technique and consistency</a:t>
              </a:r>
            </a:p>
          </p:txBody>
        </p:sp>
        <p:pic>
          <p:nvPicPr>
            <p:cNvPr id="174" name="0321442d-d3a2-4d8d-a6f7-67061f0ff833.png" descr="0321442d-d3a2-4d8d-a6f7-67061f0ff833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48680" y="0"/>
              <a:ext cx="2349501" cy="18854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1"/>
      <p:bldP build="whole" bldLvl="1" animBg="1" rev="0" advAuto="0" spid="175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