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1" r:id="rId4"/>
    <p:sldId id="260" r:id="rId5"/>
    <p:sldId id="267" r:id="rId6"/>
    <p:sldId id="268" r:id="rId7"/>
    <p:sldId id="269" r:id="rId8"/>
    <p:sldId id="270" r:id="rId9"/>
    <p:sldId id="272" r:id="rId10"/>
    <p:sldId id="27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242498-FA68-B3B9-0614-4BC8A213147D}" name="Valentina Gianfranceschi" initials="VG" userId="077cae8cc7f7259a" providerId="Windows Live"/>
  <p188:author id="{14D991A3-D6FD-06E9-C54D-4B0CCD107AF1}" name="manon@logopsycom.com" initials="m" userId="f0a3c9c19af85a2e" providerId="Windows Live"/>
  <p188:author id="{DD9AA6D2-29F8-A006-2A8C-A946907F520A}" name="Louiza KythreotouCIP" initials="LK" userId="lS/vfpEB1yFxPfZBBSvGZXTkthIeeeognt17hrxwbrI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Selli" initials="MS" lastIdx="2" clrIdx="0">
    <p:extLst>
      <p:ext uri="{19B8F6BF-5375-455C-9EA6-DF929625EA0E}">
        <p15:presenceInfo xmlns:p15="http://schemas.microsoft.com/office/powerpoint/2012/main" userId="05CckET/StIco4DA59i3XtYjOms08wulRbbJ12ivuc0=" providerId="None"/>
      </p:ext>
    </p:extLst>
  </p:cmAuthor>
  <p:cmAuthor id="2" name="manon@logopsycom.com" initials="m" lastIdx="1" clrIdx="1">
    <p:extLst>
      <p:ext uri="{19B8F6BF-5375-455C-9EA6-DF929625EA0E}">
        <p15:presenceInfo xmlns:p15="http://schemas.microsoft.com/office/powerpoint/2012/main" userId="f0a3c9c19af85a2e" providerId="Windows Live"/>
      </p:ext>
    </p:extLst>
  </p:cmAuthor>
  <p:cmAuthor id="3" name="Maria Savvidou" initials="MS" lastIdx="15" clrIdx="2">
    <p:extLst>
      <p:ext uri="{19B8F6BF-5375-455C-9EA6-DF929625EA0E}">
        <p15:presenceInfo xmlns:p15="http://schemas.microsoft.com/office/powerpoint/2012/main" userId="7m1zb06XOYTelfvG8ZnoHDQNTIQxjzVRshZGi57ZQUc=" providerId="None"/>
      </p:ext>
    </p:extLst>
  </p:cmAuthor>
  <p:cmAuthor id="4" name="Valentina Gianfranceschi" initials="VG" lastIdx="4" clrIdx="3">
    <p:extLst>
      <p:ext uri="{19B8F6BF-5375-455C-9EA6-DF929625EA0E}">
        <p15:presenceInfo xmlns:p15="http://schemas.microsoft.com/office/powerpoint/2012/main" userId="077cae8cc7f725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F9F"/>
    <a:srgbClr val="F95959"/>
    <a:srgbClr val="FF7C80"/>
    <a:srgbClr val="FF6C7A"/>
    <a:srgbClr val="4A2E87"/>
    <a:srgbClr val="394799"/>
    <a:srgbClr val="EEAE72"/>
    <a:srgbClr val="EEB072"/>
    <a:srgbClr val="2860AB"/>
    <a:srgbClr val="FF6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A13C-F2CA-4266-B85B-9109FE2C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1C6A-9FBF-421B-A3F0-0AFB623F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7AC5-B8DD-40D6-B723-2098F93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71785A2-C358-46E5-9DFB-A0B0FED0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03" y="1594674"/>
            <a:ext cx="8740369" cy="51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B10-FB9A-4763-AB5A-4AD0FD1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1DABD-14AC-491B-B284-2AD696CA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4B99D-837E-4A22-B2DC-FD93F5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80E8-3E93-4EE4-99FA-125EB6B8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A702-4223-479E-8FD3-84DDB431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C769C-12B4-4445-8C92-882D095D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2FABC-778A-44A0-8ED3-64F929C3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EE64-7E93-46E5-A64A-D5C01C40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D304-7547-4554-83C2-1409CF60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859D-D9DD-44DC-8AA6-4A9AD301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32E4-A3E6-450A-8B93-ABE7BF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EB08-C4AF-4107-AA0E-200574FC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A9FE-C87C-474D-BAE4-35519789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11A2-FB30-4170-A8A4-DAC092E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6E1E-752D-4712-BE19-9AF8527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B71B-C319-47A2-BC63-75C6280C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FEA2-7C8D-4704-8E6D-097179A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9AB1-E0ED-49A0-AF6A-26D3A16F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D971-9A28-4110-86E3-2FF18E54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0D5D-34B6-4645-B48A-4520682A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40D8-434D-4F84-821A-E348439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A163-B0EB-4E88-8133-A003E4CB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540AE-2614-40ED-B7EA-B2D7E052F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E5749-F6EB-4CD7-A274-1BF07F11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D43D1-D5A9-482D-A85A-EB80552C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63CE5-E44A-4E30-B573-E92D435C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04EF-F880-40B8-8AAF-6326805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7680-0D03-4CDF-AECB-54AA4BB6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2654-9D10-4D3C-9B89-0B53BA018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25A1-91C5-4852-A711-3BCFE722B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EF21E-C8DC-4DC9-93F0-3479CCB17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42D3D-31CF-4167-80EC-144FD2AF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DE2EF-B6CF-4854-8F2E-B81CD7E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00024-9B17-43FC-97F0-425288E2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CCA7-8595-4CB9-9D01-41B63D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185D-EEBA-4BEE-A1C4-1FF981E0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7FA00-43B8-4E8D-A923-FA97FE7D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B4DC-3CA5-47CD-B1BA-ADA8315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8D4A-7B92-434B-A953-BF62A02D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C931-A153-44F9-B46B-591269F9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FE977EB-30F4-471B-ADF1-97F9561D5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47" y="6198318"/>
            <a:ext cx="2158258" cy="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A38-9742-4EAD-82BB-FA3F7427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95A-024E-4D16-8349-512B98C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43FE1-DDD3-4AA7-8219-ED9CFE60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5497-A954-4B43-AD91-40FABA34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AAEB6-10E1-4F02-B24E-D96B1288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58F56-0BB3-4E0F-90CC-2B24F94E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A2C8-A6C5-4484-8F10-B4C0FDA1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49E92-E933-47BE-931E-13154097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B5E0-ED32-4D67-BBA7-A147B4A2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F941-C88F-4382-9C50-CD11B9CD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FEFDA-DF8E-4903-B101-9D9E317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3E3F-4E33-4AB7-98F8-EFEE486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F2A3C-774A-455D-9D95-22F26F6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376-B16D-46B6-B566-CE288F33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C15E-EA03-49D6-AA2A-ADA564A53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82E9-9E70-47E6-B830-A397944B4B87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616-7C11-4651-B612-23E27D42F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BCF1-DB5B-4945-9251-9C6F6F64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CD4E7-589F-488C-98A4-185353CEF1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616"/>
            <a:ext cx="2844047" cy="10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nisotterranea.it/foto-da-scaricare/" TargetMode="External"/><Relationship Id="rId2" Type="http://schemas.openxmlformats.org/officeDocument/2006/relationships/hyperlink" Target="http://www.turismonarni.it/home.php?id=6&amp;ss=3&amp;idDettaglio=12&amp;fromPage=elen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File:Narni-Stemma.svg" TargetMode="External"/><Relationship Id="rId5" Type="http://schemas.openxmlformats.org/officeDocument/2006/relationships/hyperlink" Target="https://www.e-borghi.com/it/borgo/Terni/420/narni" TargetMode="External"/><Relationship Id="rId4" Type="http://schemas.openxmlformats.org/officeDocument/2006/relationships/hyperlink" Target="http://www.narnionline.com/narni-sotterranea-finisce-sul-sito-della-cnn-la-soddisfazione-di-roberto-nini-1178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amazon.it/hundred-solitude-Gabriel-Garcia-Marquez/dp/006088328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g"/><Relationship Id="rId7" Type="http://schemas.openxmlformats.org/officeDocument/2006/relationships/hyperlink" Target="https://castlesintheworld.wordpress.com/2014/11/12/rocca-albornoz-di-narni/" TargetMode="External"/><Relationship Id="rId2" Type="http://schemas.openxmlformats.org/officeDocument/2006/relationships/hyperlink" Target="https://www.e-borghi.com/it/borgo/Terni/420/narn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"/><Relationship Id="rId5" Type="http://schemas.openxmlformats.org/officeDocument/2006/relationships/image" Target="../media/image8.tif"/><Relationship Id="rId4" Type="http://schemas.openxmlformats.org/officeDocument/2006/relationships/hyperlink" Target="https://www.narnisotterranea.it/foto-da-scaricar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narnionline.com/narni-sotterranea-finisce-sul-sito-della-cnn-la-soddisfazione-di-roberto-nini-1178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t.wikipedia.org/wiki/File:Narni-Stemma.s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castlesintheworld.wordpress.com/2014/11/12/rocca-albornoz-di-narn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6857A-EF2B-4070-AE9C-68EA559D0724}"/>
              </a:ext>
            </a:extLst>
          </p:cNvPr>
          <p:cNvSpPr txBox="1"/>
          <p:nvPr/>
        </p:nvSpPr>
        <p:spPr>
          <a:xfrm flipH="1">
            <a:off x="579115" y="304800"/>
            <a:ext cx="9493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9. Nodarbība</a:t>
            </a:r>
            <a:endParaRPr lang="fr-FR" sz="9600" b="1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1F670-DFEE-4EEA-941F-5C3F5E5E8505}"/>
              </a:ext>
            </a:extLst>
          </p:cNvPr>
          <p:cNvSpPr txBox="1"/>
          <p:nvPr/>
        </p:nvSpPr>
        <p:spPr>
          <a:xfrm>
            <a:off x="648566" y="1770288"/>
            <a:ext cx="50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Kultūras</a:t>
            </a:r>
            <a:r>
              <a:rPr lang="en-US" sz="28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i="1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mantojums</a:t>
            </a:r>
            <a:r>
              <a:rPr lang="en-US" sz="28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i="1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kā</a:t>
            </a:r>
            <a:r>
              <a:rPr lang="en-US" sz="28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i="1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tēma</a:t>
            </a:r>
            <a:endParaRPr lang="fr-FR" sz="2800" i="1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1932B9C-CE95-4781-841C-A93E1881B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5632328"/>
            <a:ext cx="2546487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A3066-1DA8-4795-A051-8462F5CB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Atsauksmes</a:t>
            </a:r>
            <a:endParaRPr lang="it-IT" sz="3600" cap="all" dirty="0">
              <a:ln w="0">
                <a:noFill/>
              </a:ln>
              <a:solidFill>
                <a:srgbClr val="224F9F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A5AF65-9843-404C-9F32-B08F5B2B6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Marquez, G. G. (1976). </a:t>
            </a:r>
            <a:r>
              <a:rPr lang="en-US" sz="2400" b="1" i="1" dirty="0">
                <a:latin typeface="Trebuchet MS" panose="020B0603020202020204" pitchFamily="34" charset="0"/>
              </a:rPr>
              <a:t>One Hundred Years of Solitude. </a:t>
            </a:r>
            <a:r>
              <a:rPr lang="en-US" sz="2400" dirty="0">
                <a:latin typeface="Trebuchet MS" panose="020B0603020202020204" pitchFamily="34" charset="0"/>
              </a:rPr>
              <a:t>Oprah’s club.</a:t>
            </a:r>
          </a:p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hlinkClick r:id="rId2"/>
              </a:rPr>
              <a:t>https://www.indiebound.org/book/9781417735983</a:t>
            </a:r>
          </a:p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hlinkClick r:id="rId2"/>
              </a:rPr>
              <a:t>http://www.turismonarni.it/home.php?id=6&amp;ss=3&amp;idDettaglio=12&amp;fromPage=elenco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https://www.narnisotterranea.it/foto-da-scaricare/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hlinkClick r:id="rId4"/>
              </a:rPr>
              <a:t>http://www.narnionline.com/narni-sotterranea-finisce-sul-sito-della-cnn-la-soddisfazione-di-roberto-nini-11785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hlinkClick r:id="rId5"/>
              </a:rPr>
              <a:t>https://www.e-borghi.com/it/borgo/Terni/420/narni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hlinkClick r:id="rId6"/>
              </a:rPr>
              <a:t>https://it.wikipedia.org/wiki/File:Narni-Stemma.svg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88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40E058-7870-407E-8EC4-28734D38D1BA}"/>
              </a:ext>
            </a:extLst>
          </p:cNvPr>
          <p:cNvSpPr txBox="1"/>
          <p:nvPr/>
        </p:nvSpPr>
        <p:spPr>
          <a:xfrm>
            <a:off x="7770055" y="1429168"/>
            <a:ext cx="6963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ATTĒLI, VĒSTURE UN</a:t>
            </a:r>
          </a:p>
          <a:p>
            <a:r>
              <a:rPr lang="it-IT" sz="28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FAKTI, LAI ĢENERĒTU</a:t>
            </a:r>
          </a:p>
          <a:p>
            <a:r>
              <a:rPr lang="it-IT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STĀSTA IDEJAS</a:t>
            </a:r>
            <a:endParaRPr lang="it-IT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94BA14E-3482-43A3-A85D-87E685B3D29F}"/>
              </a:ext>
            </a:extLst>
          </p:cNvPr>
          <p:cNvSpPr txBox="1"/>
          <p:nvPr/>
        </p:nvSpPr>
        <p:spPr>
          <a:xfrm>
            <a:off x="1041791" y="3982282"/>
            <a:ext cx="10311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Trebuchet MS" panose="020B0603020202020204" pitchFamily="34" charset="0"/>
              </a:rPr>
              <a:t>MĒĢINĀSIM LIETOT</a:t>
            </a:r>
          </a:p>
          <a:p>
            <a:pPr algn="ctr"/>
            <a:r>
              <a:rPr lang="it-IT" sz="4000" dirty="0">
                <a:solidFill>
                  <a:srgbClr val="0070C0"/>
                </a:solidFill>
                <a:latin typeface="Trebuchet MS" panose="020B0603020202020204" pitchFamily="34" charset="0"/>
              </a:rPr>
              <a:t>KULTŪRAS MANTOJUMU</a:t>
            </a: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Trebuchet MS" panose="020B0603020202020204" pitchFamily="34" charset="0"/>
              </a:rPr>
              <a:t>KĀ TĒMU!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93CE55C7-CEEE-478E-9EA7-353B77787BAA}"/>
              </a:ext>
            </a:extLst>
          </p:cNvPr>
          <p:cNvSpPr txBox="1"/>
          <p:nvPr/>
        </p:nvSpPr>
        <p:spPr>
          <a:xfrm flipH="1">
            <a:off x="824076" y="659730"/>
            <a:ext cx="596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9. Nodarbība</a:t>
            </a:r>
            <a:endParaRPr lang="fr-FR" sz="5400" b="1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Immagine 5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EF200A-E83B-4022-B6BD-F192FF5B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161">
            <a:off x="4283600" y="668600"/>
            <a:ext cx="3114941" cy="32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2189A6-7235-49C3-919A-C11E4610AD9F}"/>
              </a:ext>
            </a:extLst>
          </p:cNvPr>
          <p:cNvSpPr txBox="1"/>
          <p:nvPr/>
        </p:nvSpPr>
        <p:spPr>
          <a:xfrm>
            <a:off x="5484534" y="57443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cap="all" dirty="0" err="1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Lielisks</a:t>
            </a:r>
            <a:r>
              <a:rPr lang="en-US" sz="4400" b="1" cap="all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400" b="1" cap="all" dirty="0" err="1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piemērs</a:t>
            </a:r>
            <a:r>
              <a:rPr lang="en-US" sz="4400" b="1" cap="all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…</a:t>
            </a:r>
            <a:endParaRPr lang="it-IT" sz="4400" b="1" cap="all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C361FB-9815-4155-8BDE-B16BE8B27185}"/>
              </a:ext>
            </a:extLst>
          </p:cNvPr>
          <p:cNvSpPr txBox="1"/>
          <p:nvPr/>
        </p:nvSpPr>
        <p:spPr>
          <a:xfrm>
            <a:off x="5484534" y="1644471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Trebuchet MS" panose="020B0603020202020204" pitchFamily="34" charset="0"/>
              </a:rPr>
              <a:t>Daudziem kritiķiem Nobela prēmijas Gabriela Garsijas Markess filmas 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"</a:t>
            </a:r>
            <a:r>
              <a:rPr lang="lv-LV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One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v-LV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Hundred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v-LV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Years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v-LV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of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v-LV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Solitude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"</a:t>
            </a:r>
            <a:r>
              <a:rPr lang="lv-LV" sz="2400" dirty="0">
                <a:latin typeface="Trebuchet MS" panose="020B0603020202020204" pitchFamily="34" charset="0"/>
              </a:rPr>
              <a:t> galvenais varonis ir </a:t>
            </a:r>
            <a:r>
              <a:rPr lang="lv-LV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Makondo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ciems</a:t>
            </a:r>
            <a:r>
              <a:rPr lang="lv-LV" sz="2400" dirty="0">
                <a:latin typeface="Trebuchet MS" panose="020B0603020202020204" pitchFamily="34" charset="0"/>
              </a:rPr>
              <a:t>, kur tiek parādīti </a:t>
            </a:r>
            <a:r>
              <a:rPr lang="lv-LV" sz="2400" dirty="0" err="1">
                <a:latin typeface="Trebuchet MS" panose="020B0603020202020204" pitchFamily="34" charset="0"/>
              </a:rPr>
              <a:t>Buendias</a:t>
            </a:r>
            <a:r>
              <a:rPr lang="lv-LV" sz="2400" dirty="0">
                <a:latin typeface="Trebuchet MS" panose="020B0603020202020204" pitchFamily="34" charset="0"/>
              </a:rPr>
              <a:t> stāsti.</a:t>
            </a:r>
            <a:endParaRPr lang="it-IT" sz="2400" dirty="0">
              <a:latin typeface="Trebuchet MS" panose="020B0603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5126A6-9E94-403E-9393-905768E34B42}"/>
              </a:ext>
            </a:extLst>
          </p:cNvPr>
          <p:cNvSpPr txBox="1"/>
          <p:nvPr/>
        </p:nvSpPr>
        <p:spPr>
          <a:xfrm>
            <a:off x="5484534" y="3884059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2400" dirty="0">
                <a:latin typeface="Trebuchet MS" panose="020B0603020202020204" pitchFamily="34" charset="0"/>
              </a:rPr>
              <a:t>Tas ir saprotams, jo romānā tiek parādīti daudzi varoņi ar sakrustotiem likteņiem un nepārtrauktā kustībā ap atbalsta punktu, kuru veido </a:t>
            </a:r>
            <a:r>
              <a:rPr lang="lv-LV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Makondo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, kurš kļūst līdzīgs dzīvam organismam</a:t>
            </a:r>
            <a:r>
              <a:rPr lang="lv-LV" sz="2400" dirty="0">
                <a:latin typeface="Trebuchet MS" panose="020B0603020202020204" pitchFamily="34" charset="0"/>
              </a:rPr>
              <a:t>.</a:t>
            </a:r>
            <a:endParaRPr lang="it-IT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Immagine 12" descr="Immagine che contiene mappa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7F6E755E-30C6-4373-A6D6-BB6856E4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6" y="-7282"/>
            <a:ext cx="4107543" cy="625560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20B604-978C-4FB3-86A8-AC783BD0E674}"/>
              </a:ext>
            </a:extLst>
          </p:cNvPr>
          <p:cNvSpPr txBox="1"/>
          <p:nvPr/>
        </p:nvSpPr>
        <p:spPr>
          <a:xfrm>
            <a:off x="7676191" y="6283566"/>
            <a:ext cx="390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Bilde no</a:t>
            </a:r>
            <a:r>
              <a:rPr lang="it-IT" dirty="0"/>
              <a:t> INDIEBOUND.ORG</a:t>
            </a:r>
          </a:p>
        </p:txBody>
      </p:sp>
    </p:spTree>
    <p:extLst>
      <p:ext uri="{BB962C8B-B14F-4D97-AF65-F5344CB8AC3E}">
        <p14:creationId xmlns:p14="http://schemas.microsoft.com/office/powerpoint/2010/main" val="6892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407347"/>
            <a:ext cx="10515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 err="1">
                <a:solidFill>
                  <a:srgbClr val="224F9F"/>
                </a:solidFill>
                <a:latin typeface="Trebuchet MS" panose="020B0603020202020204" pitchFamily="34" charset="0"/>
              </a:rPr>
              <a:t>Sākot</a:t>
            </a:r>
            <a:r>
              <a:rPr lang="en-US" cap="all" dirty="0">
                <a:solidFill>
                  <a:srgbClr val="224F9F"/>
                </a:solidFill>
                <a:latin typeface="Trebuchet MS" panose="020B0603020202020204" pitchFamily="34" charset="0"/>
              </a:rPr>
              <a:t> no </a:t>
            </a:r>
            <a:r>
              <a:rPr lang="en-US" cap="all" dirty="0" err="1">
                <a:solidFill>
                  <a:srgbClr val="224F9F"/>
                </a:solidFill>
                <a:latin typeface="Trebuchet MS" panose="020B0603020202020204" pitchFamily="34" charset="0"/>
              </a:rPr>
              <a:t>mazas</a:t>
            </a:r>
            <a:r>
              <a:rPr lang="en-US" cap="all" dirty="0">
                <a:solidFill>
                  <a:srgbClr val="224F9F"/>
                </a:solidFill>
                <a:latin typeface="Trebuchet MS" panose="020B0603020202020204" pitchFamily="34" charset="0"/>
              </a:rPr>
              <a:t> un </a:t>
            </a:r>
            <a:r>
              <a:rPr lang="en-US" cap="all" dirty="0" err="1">
                <a:solidFill>
                  <a:srgbClr val="224F9F"/>
                </a:solidFill>
                <a:latin typeface="Trebuchet MS" panose="020B0603020202020204" pitchFamily="34" charset="0"/>
              </a:rPr>
              <a:t>burvīgas</a:t>
            </a:r>
            <a:r>
              <a:rPr lang="en-US" cap="all" dirty="0">
                <a:solidFill>
                  <a:srgbClr val="224F9F"/>
                </a:solidFill>
                <a:latin typeface="Trebuchet MS" panose="020B0603020202020204" pitchFamily="34" charset="0"/>
              </a:rPr>
              <a:t> mums </a:t>
            </a:r>
            <a:r>
              <a:rPr lang="en-US" cap="all" dirty="0" err="1">
                <a:solidFill>
                  <a:srgbClr val="224F9F"/>
                </a:solidFill>
                <a:latin typeface="Trebuchet MS" panose="020B0603020202020204" pitchFamily="34" charset="0"/>
              </a:rPr>
              <a:t>zināmas</a:t>
            </a:r>
            <a:r>
              <a:rPr lang="en-US" cap="all" dirty="0">
                <a:solidFill>
                  <a:srgbClr val="224F9F"/>
                </a:solidFill>
                <a:latin typeface="Trebuchet MS" panose="020B0603020202020204" pitchFamily="34" charset="0"/>
              </a:rPr>
              <a:t> </a:t>
            </a:r>
            <a:r>
              <a:rPr lang="en-US" cap="all" dirty="0" err="1">
                <a:solidFill>
                  <a:srgbClr val="224F9F"/>
                </a:solidFill>
                <a:latin typeface="Trebuchet MS" panose="020B0603020202020204" pitchFamily="34" charset="0"/>
              </a:rPr>
              <a:t>vietas</a:t>
            </a:r>
            <a:r>
              <a:rPr lang="en-US" cap="all" dirty="0">
                <a:solidFill>
                  <a:srgbClr val="224F9F"/>
                </a:solidFill>
                <a:latin typeface="Trebuchet MS" panose="020B0603020202020204" pitchFamily="34" charset="0"/>
              </a:rPr>
              <a:t>, </a:t>
            </a:r>
            <a:r>
              <a:rPr lang="en-US" cap="all" dirty="0" err="1">
                <a:solidFill>
                  <a:srgbClr val="224F9F"/>
                </a:solidFill>
                <a:latin typeface="Trebuchet MS" panose="020B0603020202020204" pitchFamily="34" charset="0"/>
              </a:rPr>
              <a:t>mēs</a:t>
            </a:r>
            <a:r>
              <a:rPr lang="en-US" cap="all" dirty="0">
                <a:solidFill>
                  <a:srgbClr val="224F9F"/>
                </a:solidFill>
                <a:latin typeface="Trebuchet MS" panose="020B0603020202020204" pitchFamily="34" charset="0"/>
              </a:rPr>
              <a:t> </a:t>
            </a:r>
            <a:r>
              <a:rPr lang="en-US" cap="all" dirty="0" err="1">
                <a:solidFill>
                  <a:srgbClr val="224F9F"/>
                </a:solidFill>
                <a:latin typeface="Trebuchet MS" panose="020B0603020202020204" pitchFamily="34" charset="0"/>
              </a:rPr>
              <a:t>varētu</a:t>
            </a:r>
            <a:r>
              <a:rPr lang="en-US" cap="all" dirty="0">
                <a:solidFill>
                  <a:srgbClr val="224F9F"/>
                </a:solidFill>
                <a:latin typeface="Trebuchet MS" panose="020B0603020202020204" pitchFamily="34" charset="0"/>
              </a:rPr>
              <a:t> ...</a:t>
            </a:r>
            <a:endParaRPr lang="fr-FR" sz="6600" dirty="0">
              <a:ln w="0">
                <a:noFill/>
              </a:ln>
              <a:solidFill>
                <a:srgbClr val="224F9F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16" name="Tabella 16">
            <a:extLst>
              <a:ext uri="{FF2B5EF4-FFF2-40B4-BE49-F238E27FC236}">
                <a16:creationId xmlns:a16="http://schemas.microsoft.com/office/drawing/2014/main" id="{46F39A82-465E-46F4-8CF2-E806FF9EF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5731"/>
              </p:ext>
            </p:extLst>
          </p:nvPr>
        </p:nvGraphicFramePr>
        <p:xfrm>
          <a:off x="267285" y="2039816"/>
          <a:ext cx="11591780" cy="367187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897945">
                  <a:extLst>
                    <a:ext uri="{9D8B030D-6E8A-4147-A177-3AD203B41FA5}">
                      <a16:colId xmlns:a16="http://schemas.microsoft.com/office/drawing/2014/main" val="2754893333"/>
                    </a:ext>
                  </a:extLst>
                </a:gridCol>
                <a:gridCol w="2897945">
                  <a:extLst>
                    <a:ext uri="{9D8B030D-6E8A-4147-A177-3AD203B41FA5}">
                      <a16:colId xmlns:a16="http://schemas.microsoft.com/office/drawing/2014/main" val="2769613926"/>
                    </a:ext>
                  </a:extLst>
                </a:gridCol>
                <a:gridCol w="2897945">
                  <a:extLst>
                    <a:ext uri="{9D8B030D-6E8A-4147-A177-3AD203B41FA5}">
                      <a16:colId xmlns:a16="http://schemas.microsoft.com/office/drawing/2014/main" val="528146511"/>
                    </a:ext>
                  </a:extLst>
                </a:gridCol>
                <a:gridCol w="2897945">
                  <a:extLst>
                    <a:ext uri="{9D8B030D-6E8A-4147-A177-3AD203B41FA5}">
                      <a16:colId xmlns:a16="http://schemas.microsoft.com/office/drawing/2014/main" val="1535894941"/>
                    </a:ext>
                  </a:extLst>
                </a:gridCol>
              </a:tblGrid>
              <a:tr h="24291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A)</a:t>
                      </a:r>
                    </a:p>
                    <a:p>
                      <a:r>
                        <a:rPr lang="lv-LV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veikt vēsturisku izpēti un atklāt reālus varoņus vai leģendas, kas jāstāsta ar mūsu pašu vārdiem</a:t>
                      </a:r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B)</a:t>
                      </a:r>
                    </a:p>
                    <a:p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iedomāties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, kas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varēja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notikt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īpaši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aizraujošā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/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noslēpumainā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vietā</a:t>
                      </a:r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C)</a:t>
                      </a:r>
                    </a:p>
                    <a:p>
                      <a:r>
                        <a:rPr lang="lv-LV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izveidot ceļu, kas savieno dažas vietas piedzīvojumu ceļojumā, piemēram, atklājamais dārgums</a:t>
                      </a:r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D)</a:t>
                      </a:r>
                    </a:p>
                    <a:p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pastaigājieties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pa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alejām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un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novērojiet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lai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iedomāties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, kas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parasti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var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notikt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un kas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varētu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izjaukt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šo</a:t>
                      </a:r>
                      <a:r>
                        <a:rPr lang="en-US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cap="small" baseline="0" dirty="0" err="1">
                          <a:solidFill>
                            <a:schemeClr val="bg1"/>
                          </a:solidFill>
                          <a:effectLst/>
                        </a:rPr>
                        <a:t>līdzsvaru</a:t>
                      </a:r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56297"/>
                  </a:ext>
                </a:extLst>
              </a:tr>
              <a:tr h="1242722">
                <a:tc>
                  <a:txBody>
                    <a:bodyPr/>
                    <a:lstStyle/>
                    <a:p>
                      <a:pPr algn="ctr"/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Vēsturisks stāsts</a:t>
                      </a:r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Fantāzijas pasaka,</a:t>
                      </a:r>
                    </a:p>
                    <a:p>
                      <a:pPr algn="ctr"/>
                      <a:r>
                        <a:rPr lang="it-IT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detektīv stāsts</a:t>
                      </a:r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Piedzīvojumu stāsts</a:t>
                      </a:r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Romantika,</a:t>
                      </a:r>
                    </a:p>
                    <a:p>
                      <a:pPr algn="ctr"/>
                      <a:r>
                        <a:rPr lang="it-IT" sz="2000" b="1" kern="1200" cap="small" baseline="0" dirty="0">
                          <a:solidFill>
                            <a:schemeClr val="bg1"/>
                          </a:solidFill>
                          <a:effectLst/>
                        </a:rPr>
                        <a:t>Komēdija, Drāma</a:t>
                      </a:r>
                      <a:endParaRPr lang="it-IT" sz="2000" b="1" kern="1200" cap="small" baseline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1523"/>
                  </a:ext>
                </a:extLst>
              </a:tr>
            </a:tbl>
          </a:graphicData>
        </a:graphic>
      </p:graphicFrame>
      <p:sp>
        <p:nvSpPr>
          <p:cNvPr id="2" name="Freccia in giù 1">
            <a:extLst>
              <a:ext uri="{FF2B5EF4-FFF2-40B4-BE49-F238E27FC236}">
                <a16:creationId xmlns:a16="http://schemas.microsoft.com/office/drawing/2014/main" id="{4B01314B-C6DA-4218-9C65-825FF6BAB0F7}"/>
              </a:ext>
            </a:extLst>
          </p:cNvPr>
          <p:cNvSpPr/>
          <p:nvPr/>
        </p:nvSpPr>
        <p:spPr>
          <a:xfrm>
            <a:off x="1562100" y="4063257"/>
            <a:ext cx="361950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9C77CEBE-B319-404E-BCDD-D571D3714696}"/>
              </a:ext>
            </a:extLst>
          </p:cNvPr>
          <p:cNvSpPr/>
          <p:nvPr/>
        </p:nvSpPr>
        <p:spPr>
          <a:xfrm>
            <a:off x="4381500" y="4063257"/>
            <a:ext cx="361950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A55EDB8-FE18-460F-B1DA-F10786AC1CEE}"/>
              </a:ext>
            </a:extLst>
          </p:cNvPr>
          <p:cNvSpPr/>
          <p:nvPr/>
        </p:nvSpPr>
        <p:spPr>
          <a:xfrm>
            <a:off x="7267577" y="4063257"/>
            <a:ext cx="361950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C323944E-3B74-4D85-83B6-A382B4FF2434}"/>
              </a:ext>
            </a:extLst>
          </p:cNvPr>
          <p:cNvSpPr/>
          <p:nvPr/>
        </p:nvSpPr>
        <p:spPr>
          <a:xfrm>
            <a:off x="10153654" y="4063257"/>
            <a:ext cx="361950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3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edificio, pietra, esterni, mattone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38F6ADF1-1C4C-45EC-856B-273466D03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 r="14745" b="8553"/>
          <a:stretch/>
        </p:blipFill>
        <p:spPr>
          <a:xfrm>
            <a:off x="8592554" y="3188356"/>
            <a:ext cx="3117422" cy="292943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EA408D-BC6B-48BF-BC21-1993BE9559CF}"/>
              </a:ext>
            </a:extLst>
          </p:cNvPr>
          <p:cNvSpPr txBox="1"/>
          <p:nvPr/>
        </p:nvSpPr>
        <p:spPr>
          <a:xfrm>
            <a:off x="4076700" y="386982"/>
            <a:ext cx="4038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PRAKTISKS </a:t>
            </a:r>
            <a:r>
              <a:rPr lang="en-US" sz="48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piemērs</a:t>
            </a:r>
            <a:r>
              <a:rPr lang="en-US" sz="48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: NARNI,</a:t>
            </a:r>
          </a:p>
          <a:p>
            <a:pPr algn="ctr"/>
            <a:r>
              <a:rPr lang="en-US" sz="48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neliela</a:t>
            </a:r>
            <a:r>
              <a:rPr lang="en-US" sz="48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48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pilsēta</a:t>
            </a:r>
            <a:r>
              <a:rPr lang="en-US" sz="48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48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Umbrijā</a:t>
            </a:r>
            <a:r>
              <a:rPr lang="en-US" sz="48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 (</a:t>
            </a:r>
            <a:r>
              <a:rPr lang="en-US" sz="48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Itālija</a:t>
            </a:r>
            <a:r>
              <a:rPr lang="en-US" sz="48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)</a:t>
            </a:r>
            <a:endParaRPr lang="it-IT" sz="4800" b="1" cap="all" dirty="0">
              <a:solidFill>
                <a:srgbClr val="224F9F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magine 4" descr="Immagine che contiene edificio, fuoco, mattone, scuro&#10;&#10;Descrizione generata automaticamente">
            <a:hlinkClick r:id="rId4"/>
            <a:extLst>
              <a:ext uri="{FF2B5EF4-FFF2-40B4-BE49-F238E27FC236}">
                <a16:creationId xmlns:a16="http://schemas.microsoft.com/office/drawing/2014/main" id="{651D3294-82C1-421F-903A-4277E07F0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2" y="3163684"/>
            <a:ext cx="3136770" cy="2972442"/>
          </a:xfrm>
          <a:prstGeom prst="rect">
            <a:avLst/>
          </a:prstGeom>
        </p:spPr>
      </p:pic>
      <p:pic>
        <p:nvPicPr>
          <p:cNvPr id="8" name="Immagine 7" descr="Immagine che contiene edificio, vecchio, pietra, sedendo&#10;&#10;Descrizione generata automaticamente">
            <a:hlinkClick r:id="rId4"/>
            <a:extLst>
              <a:ext uri="{FF2B5EF4-FFF2-40B4-BE49-F238E27FC236}">
                <a16:creationId xmlns:a16="http://schemas.microsoft.com/office/drawing/2014/main" id="{90FB92C7-005A-47F2-868F-527C841EA5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r="12775"/>
          <a:stretch/>
        </p:blipFill>
        <p:spPr>
          <a:xfrm>
            <a:off x="8573206" y="0"/>
            <a:ext cx="3136770" cy="3188356"/>
          </a:xfrm>
          <a:prstGeom prst="rect">
            <a:avLst/>
          </a:prstGeom>
        </p:spPr>
      </p:pic>
      <p:pic>
        <p:nvPicPr>
          <p:cNvPr id="16" name="Immagine 15" descr="Immagine che contiene edificio, esterni, castello, orologio&#10;&#10;Descrizione generata automaticamente">
            <a:hlinkClick r:id="rId7"/>
            <a:extLst>
              <a:ext uri="{FF2B5EF4-FFF2-40B4-BE49-F238E27FC236}">
                <a16:creationId xmlns:a16="http://schemas.microsoft.com/office/drawing/2014/main" id="{914CC9EA-72C6-481F-BF1D-ED3AC12E1E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r="22992" b="10013"/>
          <a:stretch/>
        </p:blipFill>
        <p:spPr>
          <a:xfrm>
            <a:off x="705182" y="0"/>
            <a:ext cx="3136770" cy="318835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6BA763-ADC0-455F-B6DA-3D07A15ED332}"/>
              </a:ext>
            </a:extLst>
          </p:cNvPr>
          <p:cNvSpPr txBox="1"/>
          <p:nvPr/>
        </p:nvSpPr>
        <p:spPr>
          <a:xfrm>
            <a:off x="5950857" y="6211669"/>
            <a:ext cx="575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Bilde no </a:t>
            </a:r>
            <a:r>
              <a:rPr lang="it-IT" dirty="0"/>
              <a:t>NARNISOTTERRANEA.IT, E-BORGHI.COM </a:t>
            </a:r>
          </a:p>
        </p:txBody>
      </p:sp>
    </p:spTree>
    <p:extLst>
      <p:ext uri="{BB962C8B-B14F-4D97-AF65-F5344CB8AC3E}">
        <p14:creationId xmlns:p14="http://schemas.microsoft.com/office/powerpoint/2010/main" val="272868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CFF52C-4881-4E59-9D90-4072320E42C5}"/>
              </a:ext>
            </a:extLst>
          </p:cNvPr>
          <p:cNvSpPr txBox="1"/>
          <p:nvPr/>
        </p:nvSpPr>
        <p:spPr>
          <a:xfrm>
            <a:off x="5891876" y="1136184"/>
            <a:ext cx="5831026" cy="400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1979.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gadā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vīriešu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grupa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ar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nosaukumu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“The gang of the hole”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atklāja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slepenu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pazemes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eju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aiz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skapja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, kas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noveda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pie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pašreizējā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pazemes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Narni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, kas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saistīts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ar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inkvizīcijas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un 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Freemasonry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stāstiem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Apbrīnojams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vēsturisks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fakts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, kas paver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daudzus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scenārijus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ne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vienam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vien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stāstam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!</a:t>
            </a:r>
            <a:endParaRPr lang="en-US" sz="2800" b="1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0D8900-997B-474C-9955-BF7A6666D4AE}"/>
              </a:ext>
            </a:extLst>
          </p:cNvPr>
          <p:cNvSpPr txBox="1"/>
          <p:nvPr/>
        </p:nvSpPr>
        <p:spPr>
          <a:xfrm>
            <a:off x="213417" y="5038722"/>
            <a:ext cx="5488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Trebuchet MS" panose="020B0603020202020204" pitchFamily="34" charset="0"/>
              </a:rPr>
              <a:t>ROBERTO NINNY, viens no pazemes atklājējiem</a:t>
            </a:r>
          </a:p>
          <a:p>
            <a:pPr algn="ctr"/>
            <a:endParaRPr lang="pt-BR" sz="1600" dirty="0">
              <a:latin typeface="Trebuchet MS" panose="020B0603020202020204" pitchFamily="34" charset="0"/>
            </a:endParaRPr>
          </a:p>
          <a:p>
            <a:pPr algn="ctr"/>
            <a:r>
              <a:rPr lang="pt-BR" sz="1600" dirty="0">
                <a:latin typeface="Trebuchet MS" panose="020B0603020202020204" pitchFamily="34" charset="0"/>
              </a:rPr>
              <a:t>https://www.narnisotterranea.it/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1" name="Immagine 10" descr="Immagine che contiene edificio, uomo, inpiedi, persona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A14C28E6-8B17-4CE1-B906-672CE058A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8" y="990749"/>
            <a:ext cx="4977578" cy="372865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6985EE-AB7C-43F1-BBE4-6F6D0F281FAD}"/>
              </a:ext>
            </a:extLst>
          </p:cNvPr>
          <p:cNvSpPr txBox="1"/>
          <p:nvPr/>
        </p:nvSpPr>
        <p:spPr>
          <a:xfrm>
            <a:off x="7676191" y="6259737"/>
            <a:ext cx="390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Bilde no </a:t>
            </a:r>
            <a:r>
              <a:rPr lang="it-IT" dirty="0"/>
              <a:t>NARNIONLINE.COM</a:t>
            </a:r>
          </a:p>
        </p:txBody>
      </p:sp>
    </p:spTree>
    <p:extLst>
      <p:ext uri="{BB962C8B-B14F-4D97-AF65-F5344CB8AC3E}">
        <p14:creationId xmlns:p14="http://schemas.microsoft.com/office/powerpoint/2010/main" val="8896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09AD74-E236-45EF-B077-F129A3264E16}"/>
              </a:ext>
            </a:extLst>
          </p:cNvPr>
          <p:cNvSpPr txBox="1"/>
          <p:nvPr/>
        </p:nvSpPr>
        <p:spPr>
          <a:xfrm>
            <a:off x="5364725" y="1101664"/>
            <a:ext cx="60984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>
                <a:latin typeface="Trebuchet MS" panose="020B0603020202020204" pitchFamily="34" charset="0"/>
              </a:rPr>
              <a:t>Saskaņā ar leģendu </a:t>
            </a:r>
            <a:r>
              <a:rPr lang="lv-LV" sz="2800" dirty="0" err="1">
                <a:latin typeface="Trebuchet MS" panose="020B0603020202020204" pitchFamily="34" charset="0"/>
              </a:rPr>
              <a:t>Narni</a:t>
            </a:r>
            <a:r>
              <a:rPr lang="lv-LV" sz="2800" dirty="0">
                <a:latin typeface="Trebuchet MS" panose="020B0603020202020204" pitchFamily="34" charset="0"/>
              </a:rPr>
              <a:t> bija </a:t>
            </a:r>
            <a:r>
              <a:rPr lang="lv-LV" sz="2800" dirty="0" err="1">
                <a:latin typeface="Trebuchet MS" panose="020B0603020202020204" pitchFamily="34" charset="0"/>
              </a:rPr>
              <a:t>Perudžas</a:t>
            </a:r>
            <a:r>
              <a:rPr lang="lv-LV" sz="2800" dirty="0">
                <a:latin typeface="Trebuchet MS" panose="020B0603020202020204" pitchFamily="34" charset="0"/>
              </a:rPr>
              <a:t> sabiedrotais pret </a:t>
            </a:r>
            <a:r>
              <a:rPr lang="lv-LV" sz="2800" dirty="0">
                <a:solidFill>
                  <a:schemeClr val="bg1"/>
                </a:solidFill>
                <a:latin typeface="Trebuchet MS" panose="020B0603020202020204" pitchFamily="34" charset="0"/>
              </a:rPr>
              <a:t>briesmīgo Grifinu</a:t>
            </a:r>
            <a:r>
              <a:rPr lang="lv-LV" sz="2800" dirty="0">
                <a:latin typeface="Trebuchet MS" panose="020B0603020202020204" pitchFamily="34" charset="0"/>
              </a:rPr>
              <a:t>, no kura izriet ciema ģerbonis</a:t>
            </a:r>
          </a:p>
          <a:p>
            <a:endParaRPr lang="lv-LV" sz="2800" dirty="0">
              <a:latin typeface="Trebuchet MS" panose="020B0603020202020204" pitchFamily="34" charset="0"/>
            </a:endParaRPr>
          </a:p>
          <a:p>
            <a:r>
              <a:rPr lang="lv-LV" sz="2800" dirty="0">
                <a:latin typeface="Trebuchet MS" panose="020B0603020202020204" pitchFamily="34" charset="0"/>
              </a:rPr>
              <a:t>Nav nejaušība, ka tieši pilsēta iedvesmoja C. S. Luisa sacerēto augstas fantāzijas romānu sēriju </a:t>
            </a:r>
            <a:r>
              <a:rPr lang="lv-LV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The</a:t>
            </a:r>
            <a:r>
              <a:rPr lang="lv-LV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Narnijas</a:t>
            </a:r>
            <a:r>
              <a:rPr lang="lv-LV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hronika</a:t>
            </a:r>
            <a:r>
              <a:rPr lang="lv-LV" sz="2800" dirty="0">
                <a:latin typeface="Trebuchet MS" panose="020B0603020202020204" pitchFamily="34" charset="0"/>
              </a:rPr>
              <a:t>!</a:t>
            </a:r>
            <a:endParaRPr lang="it-IT" sz="2800" dirty="0">
              <a:latin typeface="Trebuchet MS" panose="020B0603020202020204" pitchFamily="34" charset="0"/>
            </a:endParaRPr>
          </a:p>
        </p:txBody>
      </p:sp>
      <p:pic>
        <p:nvPicPr>
          <p:cNvPr id="6" name="Segnaposto contenuto 4" descr="Immagine che contiene fotografia, tavolo, sedendo, caldo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B77CB983-7469-4BE0-B6B4-05A1F0113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r="-1" b="6190"/>
          <a:stretch/>
        </p:blipFill>
        <p:spPr>
          <a:xfrm>
            <a:off x="0" y="5026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3C4D8F-A6A1-4B7C-9084-7B5C760DBCAC}"/>
              </a:ext>
            </a:extLst>
          </p:cNvPr>
          <p:cNvSpPr txBox="1"/>
          <p:nvPr/>
        </p:nvSpPr>
        <p:spPr>
          <a:xfrm>
            <a:off x="7676191" y="6259737"/>
            <a:ext cx="390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Photo from WIKIPEDIA.ORG</a:t>
            </a:r>
          </a:p>
        </p:txBody>
      </p:sp>
    </p:spTree>
    <p:extLst>
      <p:ext uri="{BB962C8B-B14F-4D97-AF65-F5344CB8AC3E}">
        <p14:creationId xmlns:p14="http://schemas.microsoft.com/office/powerpoint/2010/main" val="2432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0D63DC-17A0-46A6-9308-6894C34C77E3}"/>
              </a:ext>
            </a:extLst>
          </p:cNvPr>
          <p:cNvSpPr txBox="1"/>
          <p:nvPr/>
        </p:nvSpPr>
        <p:spPr>
          <a:xfrm>
            <a:off x="797317" y="999233"/>
            <a:ext cx="6096000" cy="28257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800" dirty="0">
                <a:latin typeface="Trebuchet MS"/>
                <a:ea typeface="Calibri" panose="020F0502020204030204" pitchFamily="34" charset="0"/>
                <a:cs typeface="Times New Roman"/>
              </a:rPr>
              <a:t>Pilsētā dominē </a:t>
            </a:r>
            <a:r>
              <a:rPr lang="lv-LV" sz="2800" dirty="0" err="1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Rocca</a:t>
            </a:r>
            <a:r>
              <a:rPr lang="lv-LV" sz="2800" dirty="0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 di </a:t>
            </a:r>
            <a:r>
              <a:rPr lang="lv-LV" sz="2800" dirty="0" err="1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Narni</a:t>
            </a:r>
            <a:r>
              <a:rPr lang="lv-LV" sz="2800" dirty="0">
                <a:latin typeface="Trebuchet MS"/>
                <a:ea typeface="Calibri" panose="020F0502020204030204" pitchFamily="34" charset="0"/>
                <a:cs typeface="Times New Roman"/>
              </a:rPr>
              <a:t>, tā tika uzcelta vietā, kur vēl pirms tam bija </a:t>
            </a:r>
            <a:r>
              <a:rPr lang="lv-LV" sz="2800" dirty="0" err="1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Poor</a:t>
            </a:r>
            <a:r>
              <a:rPr lang="lv-LV" sz="2800" dirty="0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 </a:t>
            </a:r>
            <a:r>
              <a:rPr lang="lv-LV" sz="2800" dirty="0" err="1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Clares</a:t>
            </a:r>
            <a:r>
              <a:rPr lang="lv-LV" sz="2800" dirty="0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 klosteris </a:t>
            </a:r>
            <a:r>
              <a:rPr lang="lv-LV" sz="2800" dirty="0">
                <a:latin typeface="Trebuchet MS"/>
                <a:ea typeface="Calibri" panose="020F0502020204030204" pitchFamily="34" charset="0"/>
                <a:cs typeface="Times New Roman"/>
              </a:rPr>
              <a:t>un </a:t>
            </a:r>
            <a:r>
              <a:rPr lang="lv-LV" sz="2800" dirty="0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tornis</a:t>
            </a:r>
            <a:r>
              <a:rPr lang="lv-LV" sz="2800" dirty="0">
                <a:latin typeface="Trebuchet MS"/>
                <a:ea typeface="Calibri" panose="020F0502020204030204" pitchFamily="34" charset="0"/>
                <a:cs typeface="Times New Roman"/>
              </a:rPr>
              <a:t>. Tā uzņēma viesus, tostarp </a:t>
            </a:r>
            <a:r>
              <a:rPr lang="lv-LV" sz="2800" dirty="0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pāvestus, imperatorus, kardinālus, augstus cilvēkus</a:t>
            </a:r>
            <a:r>
              <a:rPr lang="lv-LV" sz="2800" dirty="0">
                <a:latin typeface="Trebuchet MS"/>
                <a:ea typeface="Calibri" panose="020F0502020204030204" pitchFamily="34" charset="0"/>
                <a:cs typeface="Times New Roman"/>
              </a:rPr>
              <a:t>. Tas beidzās kā </a:t>
            </a:r>
            <a:r>
              <a:rPr lang="lv-LV" sz="2800" dirty="0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cietums</a:t>
            </a:r>
            <a:r>
              <a:rPr lang="lv-LV" sz="2800" dirty="0">
                <a:latin typeface="Trebuchet MS"/>
                <a:ea typeface="Calibri" panose="020F0502020204030204" pitchFamily="34" charset="0"/>
                <a:cs typeface="Times New Roman"/>
              </a:rPr>
              <a:t> ...</a:t>
            </a:r>
            <a:endParaRPr lang="it-IT" sz="2800" dirty="0">
              <a:effectLst/>
              <a:latin typeface="Trebuchet M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73ECB0-F832-48F3-AA79-8C68BCBE2FE9}"/>
              </a:ext>
            </a:extLst>
          </p:cNvPr>
          <p:cNvSpPr txBox="1"/>
          <p:nvPr/>
        </p:nvSpPr>
        <p:spPr>
          <a:xfrm>
            <a:off x="797317" y="498646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jūs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nedzirdat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palīdzības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saucienu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, kas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iziet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no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šiem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logiem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?</a:t>
            </a:r>
            <a:endParaRPr lang="it-IT" sz="28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3" name="Immagine 12" descr="Immagine che contiene edificio, esterni, castello, orologio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171BFDDE-1292-436F-B163-A114762CA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8337"/>
          <a:stretch/>
        </p:blipFill>
        <p:spPr>
          <a:xfrm>
            <a:off x="6893317" y="1449456"/>
            <a:ext cx="5050686" cy="39590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82D0E5-4619-44B1-A6E1-9F1D8EC887D2}"/>
              </a:ext>
            </a:extLst>
          </p:cNvPr>
          <p:cNvSpPr txBox="1"/>
          <p:nvPr/>
        </p:nvSpPr>
        <p:spPr>
          <a:xfrm>
            <a:off x="7676191" y="6259737"/>
            <a:ext cx="390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Bilde no </a:t>
            </a:r>
            <a:r>
              <a:rPr lang="it-IT" dirty="0"/>
              <a:t>TURISMONARNI.IT</a:t>
            </a:r>
          </a:p>
        </p:txBody>
      </p:sp>
    </p:spTree>
    <p:extLst>
      <p:ext uri="{BB962C8B-B14F-4D97-AF65-F5344CB8AC3E}">
        <p14:creationId xmlns:p14="http://schemas.microsoft.com/office/powerpoint/2010/main" val="10655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551C6-8649-4234-AE1B-014E069F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Kā</a:t>
            </a:r>
            <a:r>
              <a:rPr lang="en-US" sz="36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6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Narni</a:t>
            </a:r>
            <a:r>
              <a:rPr lang="en-US" sz="36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6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kultūras</a:t>
            </a:r>
            <a:r>
              <a:rPr lang="en-US" sz="36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6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mantojums</a:t>
            </a:r>
            <a:r>
              <a:rPr lang="en-US" sz="36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6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varētu</a:t>
            </a:r>
            <a:r>
              <a:rPr lang="en-US" sz="36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6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mūs</a:t>
            </a:r>
            <a:r>
              <a:rPr lang="en-US" sz="36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600" cap="all" dirty="0" err="1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iedvesmot</a:t>
            </a:r>
            <a:r>
              <a:rPr lang="en-US" sz="36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it-IT" cap="all" dirty="0">
              <a:ln w="0">
                <a:noFill/>
              </a:ln>
              <a:solidFill>
                <a:srgbClr val="224F9F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6BC848-BD6A-493E-87F0-C653E7B0F86D}"/>
              </a:ext>
            </a:extLst>
          </p:cNvPr>
          <p:cNvSpPr txBox="1"/>
          <p:nvPr/>
        </p:nvSpPr>
        <p:spPr>
          <a:xfrm>
            <a:off x="5943599" y="1672818"/>
            <a:ext cx="599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Arheologs studiju laikā </a:t>
            </a:r>
            <a:r>
              <a:rPr lang="lv-LV" sz="20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Narni</a:t>
            </a:r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pazemē </a:t>
            </a:r>
            <a:r>
              <a:rPr lang="lv-LV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ieslodzīts, jo viņš atklāj patiesību, ko kāds vēlas slēpt par inkvizīcijas noslēpumiem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34F1E6-E951-4F13-8C79-FDB68C090EA9}"/>
              </a:ext>
            </a:extLst>
          </p:cNvPr>
          <p:cNvSpPr txBox="1"/>
          <p:nvPr/>
        </p:nvSpPr>
        <p:spPr>
          <a:xfrm>
            <a:off x="533398" y="1996409"/>
            <a:ext cx="383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V</a:t>
            </a:r>
            <a:r>
              <a:rPr lang="lv-LV" sz="3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ēsturisks</a:t>
            </a:r>
            <a:endParaRPr lang="lv-LV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it-IT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v-LV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Fakts</a:t>
            </a:r>
            <a:endParaRPr lang="it-IT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7CFE5820-34A5-4E16-A06D-CA104BDCB936}"/>
              </a:ext>
            </a:extLst>
          </p:cNvPr>
          <p:cNvSpPr/>
          <p:nvPr/>
        </p:nvSpPr>
        <p:spPr>
          <a:xfrm>
            <a:off x="3726541" y="2327885"/>
            <a:ext cx="1277257" cy="49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3C66B1B-9D77-42C7-945F-2C7DFBA5CCFE}"/>
              </a:ext>
            </a:extLst>
          </p:cNvPr>
          <p:cNvSpPr txBox="1"/>
          <p:nvPr/>
        </p:nvSpPr>
        <p:spPr>
          <a:xfrm>
            <a:off x="533397" y="3530439"/>
            <a:ext cx="383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Vietēja</a:t>
            </a:r>
          </a:p>
          <a:p>
            <a:r>
              <a:rPr lang="lv-LV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Leģenda</a:t>
            </a:r>
            <a:endParaRPr lang="it-IT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2EFAC6A8-31C8-44DE-85ED-834EA98F315E}"/>
              </a:ext>
            </a:extLst>
          </p:cNvPr>
          <p:cNvSpPr/>
          <p:nvPr/>
        </p:nvSpPr>
        <p:spPr>
          <a:xfrm>
            <a:off x="3726541" y="3792451"/>
            <a:ext cx="1277257" cy="49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2D36B17-0A67-43C9-81FF-1770C1E15FAB}"/>
              </a:ext>
            </a:extLst>
          </p:cNvPr>
          <p:cNvSpPr txBox="1"/>
          <p:nvPr/>
        </p:nvSpPr>
        <p:spPr>
          <a:xfrm>
            <a:off x="533399" y="5175600"/>
            <a:ext cx="38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Vieta</a:t>
            </a:r>
            <a:endParaRPr lang="it-IT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A5CE556B-BFE4-4762-B7E7-76E3109859E3}"/>
              </a:ext>
            </a:extLst>
          </p:cNvPr>
          <p:cNvSpPr/>
          <p:nvPr/>
        </p:nvSpPr>
        <p:spPr>
          <a:xfrm>
            <a:off x="3726541" y="5285217"/>
            <a:ext cx="1277257" cy="49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E0524DD-6203-4D98-8862-C6AF50B94009}"/>
              </a:ext>
            </a:extLst>
          </p:cNvPr>
          <p:cNvSpPr txBox="1"/>
          <p:nvPr/>
        </p:nvSpPr>
        <p:spPr>
          <a:xfrm>
            <a:off x="5943599" y="3358088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atrastu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dārgumu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kuru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sargā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briesmīgais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grifs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jāatrod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atslēga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izietu</a:t>
            </a:r>
            <a:r>
              <a:rPr lang="en-U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labirinta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2F5A233-2D4E-4C0B-948A-91D4CBF28E78}"/>
              </a:ext>
            </a:extLst>
          </p:cNvPr>
          <p:cNvSpPr txBox="1"/>
          <p:nvPr/>
        </p:nvSpPr>
        <p:spPr>
          <a:xfrm>
            <a:off x="5943599" y="5006323"/>
            <a:ext cx="599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Jūs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iebraucāt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vecaj</a:t>
            </a:r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</a:t>
            </a:r>
            <a:r>
              <a:rPr lang="en-GB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Rokas</a:t>
            </a:r>
            <a:r>
              <a:rPr lang="en-GB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cietum</a:t>
            </a:r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bet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vecāka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gadagājuma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sargs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jūs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neredzēja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aizvēra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vārtus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Senais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gravējums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tomēr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runā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slepenu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fragmentu</a:t>
            </a:r>
            <a:r>
              <a:rPr lang="en-GB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US" sz="2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559</Words>
  <Application>Microsoft Office PowerPoint</Application>
  <PresentationFormat>Platekrāna</PresentationFormat>
  <Paragraphs>65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Office Theme</vt:lpstr>
      <vt:lpstr>PowerPoint prezentācija</vt:lpstr>
      <vt:lpstr>PowerPoint prezentācija</vt:lpstr>
      <vt:lpstr>PowerPoint prezentācija</vt:lpstr>
      <vt:lpstr>Sākot no mazas un burvīgas mums zināmas vietas, mēs varētu ...</vt:lpstr>
      <vt:lpstr>PowerPoint prezentācija</vt:lpstr>
      <vt:lpstr>PowerPoint prezentācija</vt:lpstr>
      <vt:lpstr>PowerPoint prezentācija</vt:lpstr>
      <vt:lpstr>PowerPoint prezentācija</vt:lpstr>
      <vt:lpstr>Kā Narni kultūras mantojums varētu mūs iedvesmot?</vt:lpstr>
      <vt:lpstr>Atsauksmes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Gianfranceschi</dc:creator>
  <cp:lastModifiedBy>Viktoriia Bulavkina</cp:lastModifiedBy>
  <cp:revision>26</cp:revision>
  <dcterms:created xsi:type="dcterms:W3CDTF">2020-10-02T09:38:40Z</dcterms:created>
  <dcterms:modified xsi:type="dcterms:W3CDTF">2021-02-06T21:55:40Z</dcterms:modified>
</cp:coreProperties>
</file>