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4" r:id="rId3"/>
    <p:sldId id="280" r:id="rId4"/>
    <p:sldId id="279" r:id="rId5"/>
    <p:sldId id="295" r:id="rId6"/>
    <p:sldId id="276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2" r:id="rId18"/>
    <p:sldId id="293" r:id="rId19"/>
    <p:sldId id="294" r:id="rId20"/>
    <p:sldId id="29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80F1B95-2CEF-4438-B98B-8051DC9ACD6C}">
          <p14:sldIdLst>
            <p14:sldId id="258"/>
            <p14:sldId id="274"/>
            <p14:sldId id="280"/>
            <p14:sldId id="279"/>
            <p14:sldId id="295"/>
            <p14:sldId id="276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Selli" initials="MS" lastIdx="1" clrIdx="0">
    <p:extLst>
      <p:ext uri="{19B8F6BF-5375-455C-9EA6-DF929625EA0E}">
        <p15:presenceInfo xmlns:p15="http://schemas.microsoft.com/office/powerpoint/2012/main" userId="05CckET/StIco4DA59i3XtYjOms08wulRbbJ12ivuc0=" providerId="None"/>
      </p:ext>
    </p:extLst>
  </p:cmAuthor>
  <p:cmAuthor id="2" name="Maria Savvidou" initials="MS" lastIdx="19" clrIdx="1">
    <p:extLst>
      <p:ext uri="{19B8F6BF-5375-455C-9EA6-DF929625EA0E}">
        <p15:presenceInfo xmlns:p15="http://schemas.microsoft.com/office/powerpoint/2012/main" userId="7m1zb06XOYTelfvG8ZnoHDQNTIQxjzVRshZGi57ZQUc=" providerId="None"/>
      </p:ext>
    </p:extLst>
  </p:cmAuthor>
  <p:cmAuthor id="3" name="Louiza KythreotouCIP" initials="LK" lastIdx="1" clrIdx="2">
    <p:extLst>
      <p:ext uri="{19B8F6BF-5375-455C-9EA6-DF929625EA0E}">
        <p15:presenceInfo xmlns:p15="http://schemas.microsoft.com/office/powerpoint/2012/main" userId="lS/vfpEB1yFxPfZBBSvGZXTkthIeeeognt17hrxwbrI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E87"/>
    <a:srgbClr val="224F9F"/>
    <a:srgbClr val="394799"/>
    <a:srgbClr val="FF6C7A"/>
    <a:srgbClr val="EEAE72"/>
    <a:srgbClr val="EEB072"/>
    <a:srgbClr val="2860AB"/>
    <a:srgbClr val="FF6E7A"/>
    <a:srgbClr val="2EA3F2"/>
    <a:srgbClr val="4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5220" autoAdjust="0"/>
  </p:normalViewPr>
  <p:slideViewPr>
    <p:cSldViewPr snapToGrid="0">
      <p:cViewPr varScale="1">
        <p:scale>
          <a:sx n="82" d="100"/>
          <a:sy n="82" d="100"/>
        </p:scale>
        <p:origin x="720" y="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F7A3-E330-437D-9FE6-B5CC55180CB8}" type="datetimeFigureOut">
              <a:rPr lang="fr-BE" smtClean="0"/>
              <a:t>15-02-21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0DC7-6CBE-4CE7-B141-B693453DFB2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87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Freepik</a:t>
            </a:r>
            <a:endParaRPr lang="fr-BE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="https://www.freepik.com/vectors/people"&gt;People vector created by </a:t>
            </a:r>
            <a:r>
              <a:rPr lang="en-US" dirty="0" err="1"/>
              <a:t>pikisuperstar</a:t>
            </a:r>
            <a:r>
              <a:rPr lang="en-US" dirty="0"/>
              <a:t> - www.freepik.com&lt;/a&gt;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Pikisuperstar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(2018). </a:t>
            </a:r>
            <a:r>
              <a:rPr lang="en-US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Flat youth people hugging together Free Vector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www.freepik.com. https://www.freepik.com/free-vector/flat-youth-people-hugging-together_4741440.htm#page=1&amp;query=inclusion&amp;position=6#position=6&amp;page=1&amp;q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878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r>
              <a:rPr lang="fr-BE" dirty="0"/>
              <a:t>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Tumisu. (n.d.). www.pixabay.com. https://pixabay.com/fr/illustrations/%C3%A9vasion-salle-myst%C3%A8re-porte-4888667/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794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GDJ. (n.d.). www.pixabay.com. https://pixabay.com/fr/vectors/deux-mains-doigts-humaine-2099123/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59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Clockedindk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(n.d.). www.pixabuy.com. https://pixabay.com/fr/illustrations/en-direct-jeu-de-l-%C3%A9vacuation-1155620/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541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Peggy_Marco. (n.d.). www.pixabay.com. https://pixabay.com/fr/illustrations/puzzle-coop%C3%A9ration-partenariat-1020221/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4322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OpenClipart-Vectors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n.d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.). www.pixabay.com. https://pixabay.com/fr/vectors/main-crayon-stylo-edit-160538/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751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sv-S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Geralt. (n.d.). www.pixabay.com. https://pixabay.com/fr/illustrations/la-dyslexie-lernst%C3%B6rung-puzzle-3014152/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7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Freepik</a:t>
            </a:r>
            <a:r>
              <a:rPr lang="fr-BE" dirty="0"/>
              <a:t>  </a:t>
            </a: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="https://www.freepik.com/vectors/background"&gt;Background vector created by rawpixel.com - www.freepik.com&lt;/a&gt;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448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sv-S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Geralt. (n.d.). www.pixabay.com. https://pixabay.com/fr/photos/%C3%A9cole-apprendre-lettres-%C3%A9tudiants-3704033/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52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endParaRPr lang="fr-BE" dirty="0"/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EPhotographyAustralia. (n.d.). www.pixabay.com. https://pixabay.com/fr/photos/%C3%A9crit-enfants-apprentissage-l-%C3%A9cole-3587908/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038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Jackmac34. (n.d.). www.pixabay.com. https://pixabay.com/fr/photos/math%C3%A9matiques-%C3%A9colier-calcul-%C3%A9cole-2640219/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732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 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r>
              <a:rPr lang="fr-BE" dirty="0"/>
              <a:t> </a:t>
            </a:r>
          </a:p>
          <a:p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Mohamed_hassan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n.d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.). www.pixabay.com. https://pixabay.com/fr/vectors/secret-chuchoter-l-oreille-femme-3650080/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78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Mohamed_hassan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n.d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.). www.pixabay.com. https://pixabay.com/fr/illustrations/blog-%C3%A9crit-caf%C3%A9-espace-de-travail-3383287/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511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Source image: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sv-S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Geralt. (n.d.). www.pixabay.com. https://pixabay.com/fr/illustrations/puzzle-%C3%A9quipe-hommes-d-affaires-2651912/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138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7" y="2125718"/>
            <a:ext cx="7835025" cy="45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1A6928-4E20-4119-99FD-23E752187E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C57E3F0-B779-4A76-AC24-0098F8BE7110}"/>
              </a:ext>
            </a:extLst>
          </p:cNvPr>
          <p:cNvSpPr/>
          <p:nvPr userDrawn="1"/>
        </p:nvSpPr>
        <p:spPr>
          <a:xfrm>
            <a:off x="4172756" y="298138"/>
            <a:ext cx="3846488" cy="6239822"/>
          </a:xfrm>
          <a:prstGeom prst="roundRect">
            <a:avLst/>
          </a:prstGeom>
          <a:gradFill>
            <a:gsLst>
              <a:gs pos="0">
                <a:srgbClr val="224F9F"/>
              </a:gs>
              <a:gs pos="100000">
                <a:srgbClr val="4A2E8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D0A5F67-38C6-413F-A60A-305043E190AE}"/>
              </a:ext>
            </a:extLst>
          </p:cNvPr>
          <p:cNvSpPr/>
          <p:nvPr userDrawn="1"/>
        </p:nvSpPr>
        <p:spPr>
          <a:xfrm>
            <a:off x="4610637" y="805316"/>
            <a:ext cx="2949262" cy="68258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6FE5D99-412E-4520-AD38-19D54AF4EEE6}"/>
              </a:ext>
            </a:extLst>
          </p:cNvPr>
          <p:cNvSpPr/>
          <p:nvPr userDrawn="1"/>
        </p:nvSpPr>
        <p:spPr>
          <a:xfrm>
            <a:off x="5693536" y="1977293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8BE2296-5C3A-42B3-B640-831CE1262AF5}"/>
              </a:ext>
            </a:extLst>
          </p:cNvPr>
          <p:cNvSpPr/>
          <p:nvPr userDrawn="1"/>
        </p:nvSpPr>
        <p:spPr>
          <a:xfrm>
            <a:off x="5712318" y="279663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AA3CD27-6C6F-473C-97C2-CFD4254F50CE}"/>
              </a:ext>
            </a:extLst>
          </p:cNvPr>
          <p:cNvSpPr/>
          <p:nvPr userDrawn="1"/>
        </p:nvSpPr>
        <p:spPr>
          <a:xfrm>
            <a:off x="5725733" y="364510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0C012CB-4FCD-460A-9659-15E8EF22A644}"/>
              </a:ext>
            </a:extLst>
          </p:cNvPr>
          <p:cNvSpPr/>
          <p:nvPr userDrawn="1"/>
        </p:nvSpPr>
        <p:spPr>
          <a:xfrm>
            <a:off x="5725733" y="449357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ED1B6D3-27CA-4491-BDA7-0BEB0DDCE2C3}"/>
              </a:ext>
            </a:extLst>
          </p:cNvPr>
          <p:cNvSpPr/>
          <p:nvPr userDrawn="1"/>
        </p:nvSpPr>
        <p:spPr>
          <a:xfrm>
            <a:off x="4615467" y="1970851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F0E6C52-7491-4A00-84AC-FE083D44D2E6}"/>
              </a:ext>
            </a:extLst>
          </p:cNvPr>
          <p:cNvSpPr/>
          <p:nvPr userDrawn="1"/>
        </p:nvSpPr>
        <p:spPr>
          <a:xfrm>
            <a:off x="4615467" y="2807980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306D56E-AE52-49F7-BEC4-48F82D8A7712}"/>
              </a:ext>
            </a:extLst>
          </p:cNvPr>
          <p:cNvSpPr/>
          <p:nvPr userDrawn="1"/>
        </p:nvSpPr>
        <p:spPr>
          <a:xfrm>
            <a:off x="4628882" y="364510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01B4179-9B74-426C-A436-FE9E0FCBDB8B}"/>
              </a:ext>
            </a:extLst>
          </p:cNvPr>
          <p:cNvSpPr/>
          <p:nvPr userDrawn="1"/>
        </p:nvSpPr>
        <p:spPr>
          <a:xfrm>
            <a:off x="6800045" y="1977293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23D15FB-8D6E-48D2-A151-02247214271C}"/>
              </a:ext>
            </a:extLst>
          </p:cNvPr>
          <p:cNvSpPr/>
          <p:nvPr userDrawn="1"/>
        </p:nvSpPr>
        <p:spPr>
          <a:xfrm>
            <a:off x="6800045" y="2814422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5AB7EC5-95E9-4E21-8527-1196E8D8B666}"/>
              </a:ext>
            </a:extLst>
          </p:cNvPr>
          <p:cNvSpPr/>
          <p:nvPr userDrawn="1"/>
        </p:nvSpPr>
        <p:spPr>
          <a:xfrm>
            <a:off x="6800045" y="3651551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8F92FB00-E952-4192-A88E-310B8D057C4F}"/>
              </a:ext>
            </a:extLst>
          </p:cNvPr>
          <p:cNvSpPr/>
          <p:nvPr userDrawn="1"/>
        </p:nvSpPr>
        <p:spPr>
          <a:xfrm>
            <a:off x="4628882" y="5636432"/>
            <a:ext cx="2949262" cy="416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0">
                  <a:noFill/>
                </a:ln>
                <a:gradFill>
                  <a:gsLst>
                    <a:gs pos="0">
                      <a:srgbClr val="EEAE72"/>
                    </a:gs>
                    <a:gs pos="100000">
                      <a:srgbClr val="FF6C7A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15554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5" y="304800"/>
            <a:ext cx="7445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19. Nodarbība</a:t>
            </a:r>
            <a:endParaRPr lang="fr-FR" sz="6600" b="1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Mīklu pielāgošana iekļaujošai mācīšanai </a:t>
            </a:r>
            <a:endParaRPr lang="fr-FR" sz="2800" i="1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FF20D9-43ED-4D1B-8A14-8BBD14F906BA}"/>
              </a:ext>
            </a:extLst>
          </p:cNvPr>
          <p:cNvSpPr/>
          <p:nvPr/>
        </p:nvSpPr>
        <p:spPr>
          <a:xfrm>
            <a:off x="0" y="3429000"/>
            <a:ext cx="12518136" cy="700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67644"/>
            <a:ext cx="105156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Disfāzija</a:t>
            </a:r>
            <a:b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01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Ietekmē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cilvēka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spēju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runāt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saprast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izrunātos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vārdus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Grūtības atšķirt vārdus runā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Secret, Chuchoter, L'Oreille, Femme, Lèvres, Cheveux">
            <a:extLst>
              <a:ext uri="{FF2B5EF4-FFF2-40B4-BE49-F238E27FC236}">
                <a16:creationId xmlns:a16="http://schemas.microsoft.com/office/drawing/2014/main" id="{BCF4A60E-FADE-4B97-8E1C-A763CEAA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4" y="1955673"/>
            <a:ext cx="3895726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 descr="{0} avec un remplissage uni">
            <a:extLst>
              <a:ext uri="{FF2B5EF4-FFF2-40B4-BE49-F238E27FC236}">
                <a16:creationId xmlns:a16="http://schemas.microsoft.com/office/drawing/2014/main" id="{0EBFB21C-526E-4D28-B6B3-AA6489826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424">
            <a:off x="9883422" y="3181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Dispraksija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85931" cy="4165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lv-LV" dirty="0">
                <a:solidFill>
                  <a:schemeClr val="bg1"/>
                </a:solidFill>
                <a:latin typeface="Trebuchet MS" panose="020B0603020202020204" pitchFamily="34" charset="0"/>
              </a:rPr>
              <a:t>M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otorikas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grūtības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piemēram</a:t>
            </a:r>
            <a:r>
              <a:rPr lang="lv-LV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roku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acu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koordinācija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kustība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koordinācija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valoda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runa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lv-LV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Parasti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tiek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klasificēts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kā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attīstības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koordinācijas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traucējums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 descr="Blog, Writing, Coffee, Workspace, Place Of Work, Work">
            <a:extLst>
              <a:ext uri="{FF2B5EF4-FFF2-40B4-BE49-F238E27FC236}">
                <a16:creationId xmlns:a16="http://schemas.microsoft.com/office/drawing/2014/main" id="{9FC05F3A-DC7F-4E42-8655-2045C78E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1" y="2035968"/>
            <a:ext cx="4572001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1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Mīklas pielāgošana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3164" y="3031836"/>
            <a:ext cx="1727201" cy="14385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Mīklas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2395519" y="1677651"/>
            <a:ext cx="2055093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mazām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grupām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DADC7B9-2714-4035-8BB3-63F61C485409}"/>
              </a:ext>
            </a:extLst>
          </p:cNvPr>
          <p:cNvSpPr txBox="1">
            <a:spLocks/>
          </p:cNvSpPr>
          <p:nvPr/>
        </p:nvSpPr>
        <p:spPr>
          <a:xfrm>
            <a:off x="1323891" y="3971971"/>
            <a:ext cx="2071798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dažādas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54BDF39-D1A4-466B-AE98-F679E06F8048}"/>
              </a:ext>
            </a:extLst>
          </p:cNvPr>
          <p:cNvSpPr txBox="1">
            <a:spLocks/>
          </p:cNvSpPr>
          <p:nvPr/>
        </p:nvSpPr>
        <p:spPr>
          <a:xfrm>
            <a:off x="8262443" y="1626850"/>
            <a:ext cx="2055093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skaidras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1858D40-3D0B-4288-8C7D-2A08DEBABEBF}"/>
              </a:ext>
            </a:extLst>
          </p:cNvPr>
          <p:cNvSpPr txBox="1">
            <a:spLocks/>
          </p:cNvSpPr>
          <p:nvPr/>
        </p:nvSpPr>
        <p:spPr>
          <a:xfrm>
            <a:off x="8582255" y="3985658"/>
            <a:ext cx="2468418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stabilas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ECC124A-C0C4-4987-AEA6-7DAEF183D040}"/>
              </a:ext>
            </a:extLst>
          </p:cNvPr>
          <p:cNvSpPr txBox="1">
            <a:spLocks/>
          </p:cNvSpPr>
          <p:nvPr/>
        </p:nvSpPr>
        <p:spPr>
          <a:xfrm>
            <a:off x="4769428" y="5231109"/>
            <a:ext cx="3269675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Minimāla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smalkā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motorika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phique 3" descr="Retour">
            <a:extLst>
              <a:ext uri="{FF2B5EF4-FFF2-40B4-BE49-F238E27FC236}">
                <a16:creationId xmlns:a16="http://schemas.microsoft.com/office/drawing/2014/main" id="{08F727B4-96D1-46E2-B0BB-CBFDCC3A8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74307">
            <a:off x="3798456" y="3528458"/>
            <a:ext cx="914400" cy="914400"/>
          </a:xfrm>
          <a:prstGeom prst="rect">
            <a:avLst/>
          </a:prstGeom>
        </p:spPr>
      </p:pic>
      <p:pic>
        <p:nvPicPr>
          <p:cNvPr id="12" name="Graphique 11" descr="Retour">
            <a:extLst>
              <a:ext uri="{FF2B5EF4-FFF2-40B4-BE49-F238E27FC236}">
                <a16:creationId xmlns:a16="http://schemas.microsoft.com/office/drawing/2014/main" id="{9C29341D-B9D7-4087-915D-EEA6AE89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28226">
            <a:off x="4312228" y="2345129"/>
            <a:ext cx="914400" cy="914400"/>
          </a:xfrm>
          <a:prstGeom prst="rect">
            <a:avLst/>
          </a:prstGeom>
        </p:spPr>
      </p:pic>
      <p:pic>
        <p:nvPicPr>
          <p:cNvPr id="14" name="Graphique 13" descr="Retour">
            <a:extLst>
              <a:ext uri="{FF2B5EF4-FFF2-40B4-BE49-F238E27FC236}">
                <a16:creationId xmlns:a16="http://schemas.microsoft.com/office/drawing/2014/main" id="{9D51D2D0-4E5C-4686-908D-76259E020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54152" flipH="1">
            <a:off x="6955317" y="2309187"/>
            <a:ext cx="914164" cy="914400"/>
          </a:xfrm>
          <a:prstGeom prst="rect">
            <a:avLst/>
          </a:prstGeom>
        </p:spPr>
      </p:pic>
      <p:pic>
        <p:nvPicPr>
          <p:cNvPr id="16" name="Graphique 15" descr="Retour">
            <a:extLst>
              <a:ext uri="{FF2B5EF4-FFF2-40B4-BE49-F238E27FC236}">
                <a16:creationId xmlns:a16="http://schemas.microsoft.com/office/drawing/2014/main" id="{26867593-38F7-4CC0-9759-36C1269F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599759" flipH="1">
            <a:off x="7476762" y="3534786"/>
            <a:ext cx="914164" cy="914400"/>
          </a:xfrm>
          <a:prstGeom prst="rect">
            <a:avLst/>
          </a:prstGeom>
        </p:spPr>
      </p:pic>
      <p:pic>
        <p:nvPicPr>
          <p:cNvPr id="19" name="Graphique 18" descr="Flèche : droite">
            <a:extLst>
              <a:ext uri="{FF2B5EF4-FFF2-40B4-BE49-F238E27FC236}">
                <a16:creationId xmlns:a16="http://schemas.microsoft.com/office/drawing/2014/main" id="{5B38DE5A-871F-418F-B7B8-8DF486162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569406" y="43663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1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1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1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1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1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1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1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1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Mīklas pielāgošana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838200" y="1775574"/>
            <a:ext cx="361241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Miklas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mazām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grupām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9650" y="1981970"/>
            <a:ext cx="6390893" cy="4117078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Pielāgošana grupas lielumam.</a:t>
            </a:r>
          </a:p>
          <a:p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Mazākas grupas = vairāk mijiedarbības</a:t>
            </a:r>
          </a:p>
          <a:p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Veicina komandas darbu</a:t>
            </a:r>
          </a:p>
          <a:p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Ļauj katram skolēnam būt lomai</a:t>
            </a:r>
            <a:endParaRPr lang="fr-BE" dirty="0"/>
          </a:p>
        </p:txBody>
      </p:sp>
      <p:pic>
        <p:nvPicPr>
          <p:cNvPr id="2050" name="Picture 2" descr="Puzzle, Équipe, Hommes D'Affaires, Coopération">
            <a:extLst>
              <a:ext uri="{FF2B5EF4-FFF2-40B4-BE49-F238E27FC236}">
                <a16:creationId xmlns:a16="http://schemas.microsoft.com/office/drawing/2014/main" id="{25A86D88-D189-45EB-AC94-27936A56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8" y="3458591"/>
            <a:ext cx="4219575" cy="23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Mīklas pielāgošana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1030223" y="1554539"/>
            <a:ext cx="361241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Skaidras mīklas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137558"/>
            <a:ext cx="5998463" cy="4117078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skaidrs mīklas mērķis</a:t>
            </a:r>
          </a:p>
          <a:p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Mīklas mērķis = atrisināt mīklu</a:t>
            </a:r>
          </a:p>
          <a:p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NEVIS atklāt, ka šī ir mīkla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6" name="Picture 4" descr="Escape, Room, Mystery, Door, Lock, Open, Solve, Puzzle">
            <a:extLst>
              <a:ext uri="{FF2B5EF4-FFF2-40B4-BE49-F238E27FC236}">
                <a16:creationId xmlns:a16="http://schemas.microsoft.com/office/drawing/2014/main" id="{2EEF69F5-03E8-4B7F-87F6-749CB3B3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7" y="3016521"/>
            <a:ext cx="4423411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1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Mīklas pielāgošana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1030223" y="1554539"/>
            <a:ext cx="361241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Dažādas mīklas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137558"/>
            <a:ext cx="6543152" cy="4117078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chemeClr val="bg1"/>
                </a:solidFill>
                <a:latin typeface="Trebuchet MS" panose="020B0603020202020204" pitchFamily="34" charset="0"/>
              </a:rPr>
              <a:t>Dažādība grupās</a:t>
            </a:r>
          </a:p>
          <a:p>
            <a:r>
              <a:rPr lang="lv-LV" dirty="0">
                <a:solidFill>
                  <a:schemeClr val="bg1"/>
                </a:solidFill>
                <a:latin typeface="Trebuchet MS" panose="020B0603020202020204" pitchFamily="34" charset="0"/>
              </a:rPr>
              <a:t>Uzdevumu dažādība:</a:t>
            </a: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ļauj piedalīties katram skolēnam</a:t>
            </a: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ļauj katram skolēnam papildināt</a:t>
            </a: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veicina spēju paļauties uz komandas biedriem</a:t>
            </a:r>
          </a:p>
          <a:p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veicina komandas darbu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6" name="Picture 2" descr="Two, Hands, Fingers, Human, People, Persons, Silhouette">
            <a:extLst>
              <a:ext uri="{FF2B5EF4-FFF2-40B4-BE49-F238E27FC236}">
                <a16:creationId xmlns:a16="http://schemas.microsoft.com/office/drawing/2014/main" id="{DDC336CB-1C4F-4665-9D72-882B9208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56" y="2966260"/>
            <a:ext cx="3021648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1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1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01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Mīklas pielāgošana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713497" y="1716116"/>
            <a:ext cx="4166593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S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tabilas</a:t>
            </a: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mīklas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216230"/>
            <a:ext cx="5998463" cy="4117078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Saskaņots dizains</a:t>
            </a:r>
          </a:p>
          <a:p>
            <a:r>
              <a:rPr lang="lv-LV" sz="3200" dirty="0">
                <a:solidFill>
                  <a:schemeClr val="bg1"/>
                </a:solidFill>
                <a:latin typeface="Trebuchet MS" panose="020B0603020202020204" pitchFamily="34" charset="0"/>
              </a:rPr>
              <a:t>Mīklu saskaņotība</a:t>
            </a:r>
          </a:p>
          <a:p>
            <a:r>
              <a:rPr lang="lv-LV" sz="3200" dirty="0">
                <a:solidFill>
                  <a:schemeClr val="bg1"/>
                </a:solidFill>
                <a:latin typeface="Trebuchet MS" panose="020B0603020202020204" pitchFamily="34" charset="0"/>
              </a:rPr>
              <a:t>Ideālā gadījumā nav neviena nepiederoša priekšmeta</a:t>
            </a:r>
          </a:p>
          <a:p>
            <a:r>
              <a:rPr lang="lv-LV" sz="3200" dirty="0">
                <a:solidFill>
                  <a:schemeClr val="bg1"/>
                </a:solidFill>
                <a:latin typeface="Trebuchet MS" panose="020B0603020202020204" pitchFamily="34" charset="0"/>
              </a:rPr>
              <a:t>Katrs pavediens ir saistīts ar vienu izaicinājumu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42" name="Picture 2" descr="Live Escape Game, Live Escape Room">
            <a:extLst>
              <a:ext uri="{FF2B5EF4-FFF2-40B4-BE49-F238E27FC236}">
                <a16:creationId xmlns:a16="http://schemas.microsoft.com/office/drawing/2014/main" id="{C3ADEE2D-3BB9-49B9-80B7-9FE33863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7" y="3339675"/>
            <a:ext cx="4264152" cy="2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Mīklas pielāgošana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713497" y="1716116"/>
            <a:ext cx="361241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Minimāla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smalkā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motorika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137558"/>
            <a:ext cx="5998463" cy="4117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rebuchet MS"/>
              </a:rPr>
              <a:t>Smalkas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motorikas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izaicinājums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daudziem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skolēniem</a:t>
            </a:r>
            <a:r>
              <a:rPr lang="lv-LV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lv-LV" dirty="0" err="1">
                <a:solidFill>
                  <a:schemeClr val="bg1"/>
                </a:solidFill>
                <a:latin typeface="Trebuchet MS"/>
              </a:rPr>
              <a:t>at</a:t>
            </a:r>
            <a:r>
              <a:rPr lang="lv-LV" dirty="0">
                <a:solidFill>
                  <a:schemeClr val="bg1"/>
                </a:solidFill>
                <a:latin typeface="Trebuchet MS"/>
              </a:rPr>
              <a:t> MT.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Trebuchet MS"/>
            </a:endParaRPr>
          </a:p>
          <a:p>
            <a:r>
              <a:rPr lang="en-US" dirty="0" err="1">
                <a:solidFill>
                  <a:schemeClr val="bg1"/>
                </a:solidFill>
                <a:latin typeface="Trebuchet MS"/>
              </a:rPr>
              <a:t>Labāk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izvairīties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vai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atbalstīt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:</a:t>
            </a:r>
          </a:p>
          <a:p>
            <a:r>
              <a:rPr lang="en-US" dirty="0" err="1">
                <a:solidFill>
                  <a:schemeClr val="bg1"/>
                </a:solidFill>
                <a:latin typeface="Trebuchet MS"/>
              </a:rPr>
              <a:t>Lielākas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slēdzenes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,</a:t>
            </a:r>
          </a:p>
          <a:p>
            <a:r>
              <a:rPr lang="en-US" dirty="0" err="1">
                <a:solidFill>
                  <a:schemeClr val="bg1"/>
                </a:solidFill>
                <a:latin typeface="Trebuchet MS"/>
              </a:rPr>
              <a:t>Lielāki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puzles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gabali</a:t>
            </a:r>
            <a:endParaRPr lang="en-US" dirty="0">
              <a:solidFill>
                <a:schemeClr val="bg1"/>
              </a:solidFill>
              <a:latin typeface="Trebuchet MS"/>
            </a:endParaRPr>
          </a:p>
          <a:p>
            <a:r>
              <a:rPr lang="lv-LV" dirty="0" err="1">
                <a:solidFill>
                  <a:schemeClr val="bg1"/>
                </a:solidFill>
                <a:latin typeface="Trebuchet MS"/>
              </a:rPr>
              <a:t>Sadarbošan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ās</a:t>
            </a:r>
            <a:r>
              <a:rPr lang="en-US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</a:rPr>
              <a:t>mīklas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 descr="Une image contenant jouet, alimentation, homme&#10;&#10;Description générée automatiquement">
            <a:extLst>
              <a:ext uri="{FF2B5EF4-FFF2-40B4-BE49-F238E27FC236}">
                <a16:creationId xmlns:a16="http://schemas.microsoft.com/office/drawing/2014/main" id="{1F00AB85-D890-4AF1-9940-1B6F86A6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" y="2203704"/>
            <a:ext cx="4981194" cy="49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Rakstiskie materiāli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116"/>
            <a:ext cx="10515601" cy="4538520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Teksta fonti</a:t>
            </a:r>
            <a:r>
              <a:rPr lang="en-US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: Arial, Century Gothic or </a:t>
            </a:r>
            <a:r>
              <a:rPr lang="en-US" sz="2400" dirty="0" err="1">
                <a:solidFill>
                  <a:srgbClr val="4A2E87"/>
                </a:solidFill>
                <a:latin typeface="Trebuchet MS" panose="020B0603020202020204" pitchFamily="34" charset="0"/>
              </a:rPr>
              <a:t>OpenDys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ir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ieteikti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Citas opcijas var būt: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Verdana, Tahoma, Open Sans, 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Trebuchet.</a:t>
            </a:r>
          </a:p>
          <a:p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Atstarpēm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jābūt</a:t>
            </a:r>
            <a:r>
              <a:rPr lang="en-US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1,5 </a:t>
            </a: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starp līnijām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Font </a:t>
            </a:r>
            <a:r>
              <a:rPr lang="lv-LV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izmēram jābūt: </a:t>
            </a:r>
            <a:r>
              <a:rPr lang="en-US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12 </a:t>
            </a:r>
            <a:r>
              <a:rPr lang="lv-LV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un</a:t>
            </a:r>
            <a:r>
              <a:rPr lang="en-US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14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kad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vien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iespējams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  <a:p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i-FI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Saskaņojiet tekstu </a:t>
            </a:r>
            <a:r>
              <a:rPr lang="fi-FI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pa kreisi </a:t>
            </a:r>
            <a:r>
              <a:rPr lang="fi-FI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un nelieciet to “</a:t>
            </a:r>
            <a:r>
              <a:rPr lang="lv-LV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centrētā</a:t>
            </a:r>
            <a:r>
              <a:rPr lang="fi-FI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”.</a:t>
            </a:r>
            <a:endParaRPr lang="lv-LV" sz="2400" b="1" dirty="0">
              <a:solidFill>
                <a:srgbClr val="4A2E87"/>
              </a:solidFill>
              <a:latin typeface="Trebuchet MS" panose="020B0603020202020204" pitchFamily="34" charset="0"/>
            </a:endParaRPr>
          </a:p>
          <a:p>
            <a:r>
              <a:rPr lang="lv-LV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Drukāšana uz vienas puses vai uz atsevišķām loksnēm </a:t>
            </a:r>
            <a:r>
              <a:rPr lang="lv-LV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(bez lapu apgriešanas.)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314" name="Picture 2" descr="Hand, Pencil, Pen, Edit, Eraser, Write, Writing">
            <a:extLst>
              <a:ext uri="{FF2B5EF4-FFF2-40B4-BE49-F238E27FC236}">
                <a16:creationId xmlns:a16="http://schemas.microsoft.com/office/drawing/2014/main" id="{B598D742-CB69-46B5-854B-481F6EA80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51" y="2659046"/>
            <a:ext cx="2568131" cy="23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1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Rakstiskie materiāli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116"/>
            <a:ext cx="10515601" cy="453852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Izmantojiet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krāsas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,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lai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nodalītu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informāciju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, un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krāsu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kodi</a:t>
            </a:r>
            <a:r>
              <a:rPr lang="lv-LV" b="1" dirty="0">
                <a:solidFill>
                  <a:srgbClr val="4A2E87"/>
                </a:solidFill>
                <a:latin typeface="Trebuchet MS" panose="020B0603020202020204" pitchFamily="34" charset="0"/>
              </a:rPr>
              <a:t> lai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jums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ir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konsekventi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b="1" dirty="0">
                <a:solidFill>
                  <a:srgbClr val="4A2E87"/>
                </a:solidFill>
                <a:latin typeface="Trebuchet MS" panose="020B0603020202020204" pitchFamily="34" charset="0"/>
              </a:rPr>
              <a:t>Rakstīto materiālu </a:t>
            </a:r>
            <a:r>
              <a:rPr lang="lv-LV" b="1" dirty="0">
                <a:solidFill>
                  <a:schemeClr val="bg1"/>
                </a:solidFill>
                <a:latin typeface="Trebuchet MS" panose="020B0603020202020204" pitchFamily="34" charset="0"/>
              </a:rPr>
              <a:t>balts vai pasteļkrāsas </a:t>
            </a:r>
            <a:r>
              <a:rPr lang="lv-LV" b="1" dirty="0">
                <a:solidFill>
                  <a:srgbClr val="4A2E87"/>
                </a:solidFill>
                <a:latin typeface="Trebuchet MS" panose="020B0603020202020204" pitchFamily="34" charset="0"/>
              </a:rPr>
              <a:t>fons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Izcelta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A2E87"/>
                </a:solidFill>
                <a:latin typeface="Trebuchet MS" panose="020B0603020202020204" pitchFamily="34" charset="0"/>
              </a:rPr>
              <a:t>informācija</a:t>
            </a:r>
            <a:r>
              <a:rPr lang="en-US" b="1" dirty="0">
                <a:solidFill>
                  <a:srgbClr val="4A2E87"/>
                </a:solidFill>
                <a:latin typeface="Trebuchet MS" panose="020B0603020202020204" pitchFamily="34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izmantojiet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visus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burtus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vai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treknrakstā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burtus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vai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izceliet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ar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krāsu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Neizmantojiet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kursīvu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treknu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slīprakstu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vai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pasvītrotu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tekstu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460665" y="1554955"/>
            <a:ext cx="4635335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Iekļaušana nozīmē vienlīdzīgas piekļuves un iespēju nodrošināšanu neatkarīgi no rases, dzimuma, invaliditātes vai citām īpašām vajadzībām.</a:t>
            </a:r>
            <a:endParaRPr lang="fr-FR" sz="3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B2ACC9-880F-4F14-B674-8760B128290A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F41DBEA-EEED-4E7B-8F92-2577A45B504C}"/>
              </a:ext>
            </a:extLst>
          </p:cNvPr>
          <p:cNvSpPr txBox="1">
            <a:spLocks/>
          </p:cNvSpPr>
          <p:nvPr/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Kas ir iekļaušana?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 descr="Flat youth people hugging together Free Vector">
            <a:extLst>
              <a:ext uri="{FF2B5EF4-FFF2-40B4-BE49-F238E27FC236}">
                <a16:creationId xmlns:a16="http://schemas.microsoft.com/office/drawing/2014/main" id="{2B1896A3-752F-4A64-B3E4-991F0A365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2"/>
          <a:stretch/>
        </p:blipFill>
        <p:spPr bwMode="auto">
          <a:xfrm>
            <a:off x="6448078" y="2146067"/>
            <a:ext cx="4905722" cy="2565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644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7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Atsauces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116"/>
            <a:ext cx="10515601" cy="453852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Vizuālie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materiāli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:</a:t>
            </a:r>
          </a:p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Slides 1, 3 – 5, 7-18 images from </a:t>
            </a:r>
            <a:r>
              <a:rPr lang="en-US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Pixabay</a:t>
            </a:r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free license, no attribution required.</a:t>
            </a: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Geralt. (n.d.). www.pixabay.com. https://pixabay.com/fr/photos/%C3%A9cole-apprendre-lettres-%C3%A9tudiants-3704033/</a:t>
            </a:r>
            <a:endParaRPr lang="it-IT" sz="1900" dirty="0">
              <a:solidFill>
                <a:schemeClr val="bg1"/>
              </a:solidFill>
            </a:endParaRPr>
          </a:p>
          <a:p>
            <a:pPr lvl="1"/>
            <a:r>
              <a:rPr lang="it-IT" sz="1900" dirty="0">
                <a:solidFill>
                  <a:schemeClr val="bg1"/>
                </a:solidFill>
              </a:rPr>
              <a:t>EPhotographyAustralia. (n.d.). www.pixabay.com. https://pixabay.com/fr/photos/%C3%A9crit-enfants-apprentissage-l-%C3%A9cole-3587908/</a:t>
            </a:r>
            <a:endParaRPr lang="en-US" sz="1900" dirty="0">
              <a:solidFill>
                <a:schemeClr val="bg1"/>
              </a:solidFill>
            </a:endParaRP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Jackmac34. (n.d.). www.pixabay.com. https://pixabay.com/fr/photos/math%C3%A9matiques-%C3%A9colier-calcul-%C3%A9cole-2640219/</a:t>
            </a:r>
            <a:endParaRPr lang="sv-SE" sz="1900" dirty="0">
              <a:solidFill>
                <a:schemeClr val="bg1"/>
              </a:solidFill>
            </a:endParaRP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Mohamed_hassan. (n.d.). www.pixabay.com. https://pixabay.com/fr/illustrations/blog-%C3%A9crit-caf%C3%A9-espace-de-travail-3383287/</a:t>
            </a: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Mohamed_hassan. (n.d.). www.pixabay.com. https://pixabay.com/fr/vectors/secret-chuchoter-l-oreille-femme-3650080/</a:t>
            </a: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Geralt. (n.d.). www.pixabay.com. https://pixabay.com/fr/illustrations/la-dyslexie-lernst%C3%B6rung-puzzle-3014152/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Geralt. (n.d.). www.pixabay.com. https://pixabay.com/fr/illustrations/puzzle-%C3%A9quipe-hommes-d-affaires-2651912/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fi-FI" sz="1900" dirty="0">
                <a:solidFill>
                  <a:schemeClr val="bg1"/>
                </a:solidFill>
              </a:rPr>
              <a:t>Tumisu. (n.d.). www.pixabay.com. https://pixabay.com/fr/illustrations/%C3%A9vasion-salle-myst%C3%A8re-porte-4888667/</a:t>
            </a:r>
          </a:p>
          <a:p>
            <a:pPr lvl="1"/>
            <a:r>
              <a:rPr lang="pl-PL" sz="1900" dirty="0">
                <a:solidFill>
                  <a:schemeClr val="bg1"/>
                </a:solidFill>
              </a:rPr>
              <a:t>GDJ. (n.d.). www.pixabay.com. https://pixabay.com/fr/vectors/deux-mains-doigts-humaine-2099123/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en-US" sz="1900" dirty="0" err="1">
                <a:solidFill>
                  <a:schemeClr val="bg1"/>
                </a:solidFill>
              </a:rPr>
              <a:t>Clockedindk</a:t>
            </a:r>
            <a:r>
              <a:rPr lang="en-US" sz="1900" dirty="0">
                <a:solidFill>
                  <a:schemeClr val="bg1"/>
                </a:solidFill>
              </a:rPr>
              <a:t>. (n.d.). www.pixabuy.com. https://pixabay.com/fr/illustrations/en-direct-jeu-de-l-%C3%A9vacuation-1155620/</a:t>
            </a:r>
          </a:p>
          <a:p>
            <a:pPr lvl="1"/>
            <a:r>
              <a:rPr lang="es-ES" sz="1900" dirty="0">
                <a:solidFill>
                  <a:schemeClr val="bg1"/>
                </a:solidFill>
              </a:rPr>
              <a:t>Peggy_Marco. (n.d.). www.pixabay.com. https://pixabay.com/fr/illustrations/puzzle-coop%C3%A9ration-partenariat-1020221/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fr-BE" sz="1900" dirty="0" err="1">
                <a:solidFill>
                  <a:schemeClr val="bg1"/>
                </a:solidFill>
              </a:rPr>
              <a:t>OpenClipart-Vectors</a:t>
            </a:r>
            <a:r>
              <a:rPr lang="fr-BE" sz="1900" dirty="0">
                <a:solidFill>
                  <a:schemeClr val="bg1"/>
                </a:solidFill>
              </a:rPr>
              <a:t>. (</a:t>
            </a:r>
            <a:r>
              <a:rPr lang="fr-BE" sz="1900" dirty="0" err="1">
                <a:solidFill>
                  <a:schemeClr val="bg1"/>
                </a:solidFill>
              </a:rPr>
              <a:t>n.d</a:t>
            </a:r>
            <a:r>
              <a:rPr lang="fr-BE" sz="1900" dirty="0">
                <a:solidFill>
                  <a:schemeClr val="bg1"/>
                </a:solidFill>
              </a:rPr>
              <a:t>.). www.pixabay.com. https://pixabay.com/fr/vectors/main-crayon-stylo-edit-160538/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Slides 2 and 6 </a:t>
            </a:r>
            <a:r>
              <a:rPr lang="en-US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Freepik</a:t>
            </a:r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lvl="1"/>
            <a:r>
              <a:rPr lang="en-US" sz="1900" dirty="0" err="1">
                <a:solidFill>
                  <a:schemeClr val="bg1"/>
                </a:solidFill>
              </a:rPr>
              <a:t>Pikisuperstar</a:t>
            </a:r>
            <a:r>
              <a:rPr lang="en-US" sz="1900" dirty="0">
                <a:solidFill>
                  <a:schemeClr val="bg1"/>
                </a:solidFill>
              </a:rPr>
              <a:t>. (2018). </a:t>
            </a:r>
            <a:r>
              <a:rPr lang="en-US" sz="1900" i="1" dirty="0">
                <a:solidFill>
                  <a:schemeClr val="bg1"/>
                </a:solidFill>
              </a:rPr>
              <a:t>Flat youth people hugging together Free Vector</a:t>
            </a:r>
            <a:r>
              <a:rPr lang="en-US" sz="1900" dirty="0">
                <a:solidFill>
                  <a:schemeClr val="bg1"/>
                </a:solidFill>
              </a:rPr>
              <a:t>. www.freepik.com. https://www.freepik.com/free-vector/flat-youth-people-hugging-together_4741440.htm#page=1&amp;query=inclusion&amp;position=6#position=6&amp;page=1&amp;q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Rawpixel.com. (2018). </a:t>
            </a:r>
            <a:r>
              <a:rPr lang="en-US" sz="1900" i="1" dirty="0">
                <a:solidFill>
                  <a:schemeClr val="bg1"/>
                </a:solidFill>
              </a:rPr>
              <a:t>Group of people holding question mark icons Free Vector</a:t>
            </a:r>
            <a:r>
              <a:rPr lang="en-US" sz="1900" dirty="0">
                <a:solidFill>
                  <a:schemeClr val="bg1"/>
                </a:solidFill>
              </a:rPr>
              <a:t>. www.freepik.com. https://www.freepik.com/free-vector/group-people-holding-question-mark-icons_3530048.htm#page=1&amp;query=question&amp;position=3</a:t>
            </a:r>
            <a:endParaRPr lang="en-US" sz="1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8E990-3B79-4408-8618-32DD686A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922"/>
            <a:ext cx="4330699" cy="400607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Šajā projektā mēs koncentrējamies uz iekļaujošu materiālu izgatavošanu, īpaši attiecībā uz MT (mācīšanās traucējumi)</a:t>
            </a:r>
            <a:endParaRPr lang="fr-FR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</a:t>
            </a:r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ācīšanās traucējumi</a:t>
            </a: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B2ACC9-880F-4F14-B674-8760B128290A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pic>
        <p:nvPicPr>
          <p:cNvPr id="1026" name="Picture 2" descr="Dyslexia, Learning Disorder, Puzzle, Function, Work">
            <a:extLst>
              <a:ext uri="{FF2B5EF4-FFF2-40B4-BE49-F238E27FC236}">
                <a16:creationId xmlns:a16="http://schemas.microsoft.com/office/drawing/2014/main" id="{F94B4E3B-087C-45FF-8B7D-54C223C8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2472348"/>
            <a:ext cx="4504944" cy="30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1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1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</a:t>
            </a:r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ācīšanās traucējumi</a:t>
            </a:r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: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C4EDA8-5C22-4BE8-AAEA-C9BDA9B7628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2C26C9B-CC0E-47D5-ABFC-909DBEAC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922"/>
            <a:ext cx="10372344" cy="4006078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lv-LV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Ir </a:t>
            </a:r>
            <a:r>
              <a:rPr lang="lv-LV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neirobioloģisks</a:t>
            </a:r>
            <a:r>
              <a:rPr lang="lv-LV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cēlonis.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Ietekmē to, kā smadzenes apstrādā informāciju.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Var pārklāties, kas ir parādība, ko sauc par līdzāspastāvēšanu.</a:t>
            </a:r>
            <a:endParaRPr lang="fr-FR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</a:t>
            </a:r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ācīšanās traucējumi</a:t>
            </a:r>
            <a:r>
              <a:rPr lang="lv-LV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: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C4EDA8-5C22-4BE8-AAEA-C9BDA9B7628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2C26C9B-CC0E-47D5-ABFC-909DBEAC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922"/>
            <a:ext cx="10372344" cy="4006078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Var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traucēt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mācīšanās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spēju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kognitīvo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attīstību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piemēram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: </a:t>
            </a:r>
            <a:endParaRPr lang="lv-LV" sz="24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lasīšana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,</a:t>
            </a:r>
            <a:endParaRPr lang="lv-LV" sz="24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rakstīšana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, </a:t>
            </a:r>
            <a:endParaRPr lang="lv-LV" sz="24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runāšana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,</a:t>
            </a:r>
            <a:endParaRPr lang="lv-LV" sz="24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matemātika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, </a:t>
            </a:r>
            <a:endParaRPr lang="lv-LV" sz="24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motorikas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uzdevumu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plānošana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un </a:t>
            </a:r>
            <a:r>
              <a:rPr lang="en-US" sz="24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koordinēšana</a:t>
            </a:r>
            <a:endParaRPr lang="fr-FR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647702" y="651967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Kādi ir mācīšanās traucējumi?</a:t>
            </a:r>
            <a:endParaRPr lang="fr-FR" sz="60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2100" y="1825625"/>
            <a:ext cx="5181600" cy="4127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Disleksija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Disgrāfija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Diskalkulija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Disfāzija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Dispraksija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747ABA-E5DC-429C-8F24-85A6E26A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825625"/>
            <a:ext cx="4933948" cy="3586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47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341635"/>
            <a:ext cx="105156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Disleksija</a:t>
            </a:r>
            <a:b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7045"/>
            <a:ext cx="5181600" cy="450768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Visbiežāk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sastopamie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mācī</a:t>
            </a:r>
            <a:r>
              <a:rPr lang="lv-LV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šanās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traucējumi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Lasīšanas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grūtības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valodas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apstrādes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prasmes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Var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ietekmēt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lasītprasmi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dekodēšanu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lasīšanas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izpratni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iegaumēšanu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rakstīšanu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pareizrakstību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dažreiz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runu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fr-BE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6" name="Picture 2" descr="École, Apprendre, Lettres, Étudiants, Lecture">
            <a:extLst>
              <a:ext uri="{FF2B5EF4-FFF2-40B4-BE49-F238E27FC236}">
                <a16:creationId xmlns:a16="http://schemas.microsoft.com/office/drawing/2014/main" id="{2DC4A75D-437D-42FD-85D0-5500504E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7702"/>
            <a:ext cx="544353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Disgrāfija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555" y="1461731"/>
            <a:ext cx="5181600" cy="450768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sv-SE" sz="2000" dirty="0">
                <a:solidFill>
                  <a:schemeClr val="bg1"/>
                </a:solidFill>
                <a:latin typeface="Trebuchet MS" panose="020B0603020202020204" pitchFamily="34" charset="0"/>
              </a:rPr>
              <a:t>Ietekmē personas rokraksta spējas un smalko motoriku.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Var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radīt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grūtības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ar</a:t>
            </a:r>
            <a:r>
              <a:rPr lang="lv-LV" sz="2000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pareizrakstību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telpisko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plānošanu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uz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papīra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teikumu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secību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vārdos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rakstīšanas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sacerēšanu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domāšana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rakstīšana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vienlaikus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burtu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pārklāšanās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lv-LV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vārdu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pārklāšanās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pretrunīgas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atstarpes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fr-BE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Écrit, Enfants, Apprentissage, L'École, Écrire">
            <a:extLst>
              <a:ext uri="{FF2B5EF4-FFF2-40B4-BE49-F238E27FC236}">
                <a16:creationId xmlns:a16="http://schemas.microsoft.com/office/drawing/2014/main" id="{9B0F4DF9-BF92-4DD1-B648-160359AD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80" y="2390775"/>
            <a:ext cx="43719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Diskalkulija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34050" cy="41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Izglītojamajiem ir grūtības:</a:t>
            </a:r>
          </a:p>
          <a:p>
            <a:pPr>
              <a:lnSpc>
                <a:spcPct val="114000"/>
              </a:lnSpc>
            </a:pP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izprast skaitļus un iemācīties matemātikas faktus,</a:t>
            </a:r>
          </a:p>
          <a:p>
            <a:pPr>
              <a:lnSpc>
                <a:spcPct val="114000"/>
              </a:lnSpc>
            </a:pP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iegaumēt un kārtot skaitļus, </a:t>
            </a:r>
          </a:p>
          <a:p>
            <a:pPr>
              <a:lnSpc>
                <a:spcPct val="114000"/>
              </a:lnSpc>
            </a:pP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veikt aprēķinus, </a:t>
            </a:r>
          </a:p>
          <a:p>
            <a:pPr>
              <a:lnSpc>
                <a:spcPct val="114000"/>
              </a:lnSpc>
            </a:pP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veikt abstraktas matemātiskas darbības,</a:t>
            </a:r>
          </a:p>
          <a:p>
            <a:pPr>
              <a:lnSpc>
                <a:spcPct val="114000"/>
              </a:lnSpc>
            </a:pPr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saprast un pateikt laiku.</a:t>
            </a:r>
            <a:endParaRPr lang="fr-BE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 descr="Mathématiques, Écolier, Calcul, École, Élève">
            <a:extLst>
              <a:ext uri="{FF2B5EF4-FFF2-40B4-BE49-F238E27FC236}">
                <a16:creationId xmlns:a16="http://schemas.microsoft.com/office/drawing/2014/main" id="{CE7C9C85-A014-418C-A6A3-8BE150C3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90" y="2095500"/>
            <a:ext cx="4849559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1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1638</Words>
  <Application>Microsoft Office PowerPoint</Application>
  <PresentationFormat>Platekrāna</PresentationFormat>
  <Paragraphs>197</Paragraphs>
  <Slides>20</Slides>
  <Notes>14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Verdana</vt:lpstr>
      <vt:lpstr>Wingdings</vt:lpstr>
      <vt:lpstr>Office Theme</vt:lpstr>
      <vt:lpstr>PowerPoint prezentācija</vt:lpstr>
      <vt:lpstr>Iekļaušana nozīmē vienlīdzīgas piekļuves un iespēju nodrošināšanu neatkarīgi no rases, dzimuma, invaliditātes vai citām īpašām vajadzībām.</vt:lpstr>
      <vt:lpstr>Mācīšanās traucējumi</vt:lpstr>
      <vt:lpstr>Mācīšanās traucējumi:</vt:lpstr>
      <vt:lpstr>Mācīšanās traucējumi:</vt:lpstr>
      <vt:lpstr>Kādi ir mācīšanās traucējumi?</vt:lpstr>
      <vt:lpstr>Disleksija </vt:lpstr>
      <vt:lpstr>Disgrāfija</vt:lpstr>
      <vt:lpstr>Diskalkulija</vt:lpstr>
      <vt:lpstr>Disfāzija </vt:lpstr>
      <vt:lpstr>Dispraksija</vt:lpstr>
      <vt:lpstr>Mīklas pielāgošana</vt:lpstr>
      <vt:lpstr>Mīklas pielāgošana</vt:lpstr>
      <vt:lpstr>Mīklas pielāgošana</vt:lpstr>
      <vt:lpstr>Mīklas pielāgošana</vt:lpstr>
      <vt:lpstr>Mīklas pielāgošana</vt:lpstr>
      <vt:lpstr>Mīklas pielāgošana</vt:lpstr>
      <vt:lpstr>Rakstiskie materiāli</vt:lpstr>
      <vt:lpstr>Rakstiskie materiāli</vt:lpstr>
      <vt:lpstr>Atsauces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Noel</dc:creator>
  <cp:lastModifiedBy>Viktoriia Bulavkina</cp:lastModifiedBy>
  <cp:revision>148</cp:revision>
  <dcterms:created xsi:type="dcterms:W3CDTF">2020-06-12T07:20:37Z</dcterms:created>
  <dcterms:modified xsi:type="dcterms:W3CDTF">2021-02-14T23:30:24Z</dcterms:modified>
</cp:coreProperties>
</file>