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4" r:id="rId3"/>
    <p:sldId id="280" r:id="rId4"/>
    <p:sldId id="279" r:id="rId5"/>
    <p:sldId id="295" r:id="rId6"/>
    <p:sldId id="276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0" r:id="rId17"/>
    <p:sldId id="292" r:id="rId18"/>
    <p:sldId id="293" r:id="rId19"/>
    <p:sldId id="294" r:id="rId20"/>
    <p:sldId id="29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80F1B95-2CEF-4438-B98B-8051DC9ACD6C}">
          <p14:sldIdLst>
            <p14:sldId id="258"/>
            <p14:sldId id="274"/>
            <p14:sldId id="280"/>
            <p14:sldId id="279"/>
            <p14:sldId id="295"/>
            <p14:sldId id="276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e Selli" initials="MS" lastIdx="1" clrIdx="0">
    <p:extLst>
      <p:ext uri="{19B8F6BF-5375-455C-9EA6-DF929625EA0E}">
        <p15:presenceInfo xmlns:p15="http://schemas.microsoft.com/office/powerpoint/2012/main" userId="05CckET/StIco4DA59i3XtYjOms08wulRbbJ12ivuc0=" providerId="None"/>
      </p:ext>
    </p:extLst>
  </p:cmAuthor>
  <p:cmAuthor id="2" name="Maria Savvidou" initials="MS" lastIdx="19" clrIdx="1">
    <p:extLst>
      <p:ext uri="{19B8F6BF-5375-455C-9EA6-DF929625EA0E}">
        <p15:presenceInfo xmlns:p15="http://schemas.microsoft.com/office/powerpoint/2012/main" userId="7m1zb06XOYTelfvG8ZnoHDQNTIQxjzVRshZGi57ZQUc=" providerId="None"/>
      </p:ext>
    </p:extLst>
  </p:cmAuthor>
  <p:cmAuthor id="3" name="Louiza KythreotouCIP" initials="LK" lastIdx="1" clrIdx="2">
    <p:extLst>
      <p:ext uri="{19B8F6BF-5375-455C-9EA6-DF929625EA0E}">
        <p15:presenceInfo xmlns:p15="http://schemas.microsoft.com/office/powerpoint/2012/main" userId="lS/vfpEB1yFxPfZBBSvGZXTkthIeeeognt17hrxwbrI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E87"/>
    <a:srgbClr val="224F9F"/>
    <a:srgbClr val="394799"/>
    <a:srgbClr val="FF6C7A"/>
    <a:srgbClr val="EEAE72"/>
    <a:srgbClr val="EEB072"/>
    <a:srgbClr val="2860AB"/>
    <a:srgbClr val="FF6E7A"/>
    <a:srgbClr val="2EA3F2"/>
    <a:srgbClr val="40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3" autoAdjust="0"/>
    <p:restoredTop sz="95220" autoAdjust="0"/>
  </p:normalViewPr>
  <p:slideViewPr>
    <p:cSldViewPr snapToGrid="0">
      <p:cViewPr varScale="1">
        <p:scale>
          <a:sx n="82" d="100"/>
          <a:sy n="82" d="100"/>
        </p:scale>
        <p:origin x="68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0F7A3-E330-437D-9FE6-B5CC55180CB8}" type="datetimeFigureOut">
              <a:rPr lang="fr-BE" smtClean="0"/>
              <a:t>04-02-21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0DC7-6CBE-4CE7-B141-B693453DFB2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878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Freepik</a:t>
            </a:r>
            <a:endParaRPr lang="fr-BE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="https://www.freepik.com/vectors/people"&gt;People vector created by </a:t>
            </a:r>
            <a:r>
              <a:rPr lang="en-US" dirty="0" err="1"/>
              <a:t>pikisuperstar</a:t>
            </a:r>
            <a:r>
              <a:rPr lang="en-US" dirty="0"/>
              <a:t> - www.freepik.com&lt;/a&gt;</a:t>
            </a: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Pikisuperstar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(2018). </a:t>
            </a:r>
            <a:r>
              <a:rPr lang="en-US" b="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Flat youth people hugging together Free Vector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www.freepik.com. https://www.freepik.com/free-vector/flat-youth-people-hugging-together_4741440.htm#page=1&amp;query=inclusion&amp;position=6#position=6&amp;page=1&amp;q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878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r>
              <a:rPr lang="fr-BE" dirty="0"/>
              <a:t>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Tumisu. (n.d.). www.pixabay.com. https://pixabay.com/fr/illustrations/%C3%A9vasion-salle-myst%C3%A8re-porte-4888667/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794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pl-PL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GDJ. (n.d.). www.pixabay.com. https://pixabay.com/fr/vectors/deux-mains-doigts-humaine-2099123/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8595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Clockedindk</a:t>
            </a:r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(n.d.). www.pixabuy.com. https://pixabay.com/fr/illustrations/en-direct-jeu-de-l-%C3%A9vacuation-1155620/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5411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es-E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Peggy_Marco. (n.d.). www.pixabay.com. https://pixabay.com/fr/illustrations/puzzle-coop%C3%A9ration-partenariat-1020221/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4322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OpenClipart-Vectors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n.d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.). www.pixabay.com. https://pixabay.com/fr/vectors/main-crayon-stylo-edit-160538/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751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sv-S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Geralt. (n.d.). www.pixabay.com. https://pixabay.com/fr/illustrations/la-dyslexie-lernst%C3%B6rung-puzzle-3014152/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577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Freepik</a:t>
            </a:r>
            <a:r>
              <a:rPr lang="fr-BE" dirty="0"/>
              <a:t>  </a:t>
            </a:r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="https://www.freepik.com/vectors/background"&gt;Background vector created by rawpixel.com - www.freepik.com&lt;/a&gt;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448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,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sv-S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Geralt. (n.d.). www.pixabay.com. https://pixabay.com/fr/photos/%C3%A9cole-apprendre-lettres-%C3%A9tudiants-3704033/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9525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endParaRPr lang="fr-BE" dirty="0"/>
          </a:p>
          <a:p>
            <a:r>
              <a:rPr lang="it-IT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EPhotographyAustralia. (n.d.). www.pixabay.com. https://pixabay.com/fr/photos/%C3%A9crit-enfants-apprentissage-l-%C3%A9cole-3587908/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038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Jackmac34. (n.d.). www.pixabay.com. https://pixabay.com/fr/photos/math%C3%A9matiques-%C3%A9colier-calcul-%C3%A9cole-2640219/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732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 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r>
              <a:rPr lang="fr-BE" dirty="0"/>
              <a:t> </a:t>
            </a:r>
          </a:p>
          <a:p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Mohamed_hassan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n.d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.). www.pixabay.com. https://pixabay.com/fr/vectors/secret-chuchoter-l-oreille-femme-3650080/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778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Image source: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Mohamed_hassan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 (</a:t>
            </a:r>
            <a:r>
              <a:rPr lang="fr-BE" b="0" i="0" dirty="0" err="1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n.d</a:t>
            </a:r>
            <a:r>
              <a:rPr lang="fr-B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.). www.pixabay.com. https://pixabay.com/fr/illustrations/blog-%C3%A9crit-caf%C3%A9-espace-de-travail-3383287/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511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Source image: </a:t>
            </a:r>
            <a:r>
              <a:rPr lang="fr-BE" dirty="0" err="1"/>
              <a:t>Pixabay</a:t>
            </a:r>
            <a:r>
              <a:rPr lang="fr-BE" dirty="0"/>
              <a:t> no attribution </a:t>
            </a:r>
            <a:r>
              <a:rPr lang="fr-BE" dirty="0" err="1"/>
              <a:t>required</a:t>
            </a:r>
            <a:endParaRPr lang="fr-BE" dirty="0"/>
          </a:p>
          <a:p>
            <a:r>
              <a:rPr lang="sv-SE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Geralt. (n.d.). www.pixabay.com. https://pixabay.com/fr/illustrations/puzzle-%C3%A9quipe-hommes-d-affaires-2651912/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0DC7-6CBE-4CE7-B141-B693453DFB2B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1389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AA13C-F2CA-4266-B85B-9109FE2C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B1C6A-9FBF-421B-A3F0-0AFB623FB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F7AC5-B8DD-40D6-B723-2098F93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771785A2-C358-46E5-9DFB-A0B0FED0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7" y="2125718"/>
            <a:ext cx="7835025" cy="45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A2C8-A6C5-4484-8F10-B4C0FDA1A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49E92-E933-47BE-931E-13154097E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3B5E0-ED32-4D67-BBA7-A147B4A2A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F941-C88F-4382-9C50-CD11B9CD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FEFDA-DF8E-4903-B101-9D9E3177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53E3F-4E33-4AB7-98F8-EFEE4860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EB10-FB9A-4763-AB5A-4AD0FD1C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1DABD-14AC-491B-B284-2AD696CA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4B99D-837E-4A22-B2DC-FD93F5B1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80E8-3E93-4EE4-99FA-125EB6B86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8A702-4223-479E-8FD3-84DDB431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9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C769C-12B4-4445-8C92-882D095D2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2FABC-778A-44A0-8ED3-64F929C38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EE64-7E93-46E5-A64A-D5C01C40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D304-7547-4554-83C2-1409CF60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859D-D9DD-44DC-8AA6-4A9AD30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5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B1A6928-4E20-4119-99FD-23E752187E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C57E3F0-B779-4A76-AC24-0098F8BE7110}"/>
              </a:ext>
            </a:extLst>
          </p:cNvPr>
          <p:cNvSpPr/>
          <p:nvPr userDrawn="1"/>
        </p:nvSpPr>
        <p:spPr>
          <a:xfrm>
            <a:off x="4172756" y="298138"/>
            <a:ext cx="3846488" cy="6239822"/>
          </a:xfrm>
          <a:prstGeom prst="roundRect">
            <a:avLst/>
          </a:prstGeom>
          <a:gradFill>
            <a:gsLst>
              <a:gs pos="0">
                <a:srgbClr val="224F9F"/>
              </a:gs>
              <a:gs pos="100000">
                <a:srgbClr val="4A2E8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D0A5F67-38C6-413F-A60A-305043E190AE}"/>
              </a:ext>
            </a:extLst>
          </p:cNvPr>
          <p:cNvSpPr/>
          <p:nvPr userDrawn="1"/>
        </p:nvSpPr>
        <p:spPr>
          <a:xfrm>
            <a:off x="4610637" y="805316"/>
            <a:ext cx="2949262" cy="682580"/>
          </a:xfrm>
          <a:prstGeom prst="round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6FE5D99-412E-4520-AD38-19D54AF4EEE6}"/>
              </a:ext>
            </a:extLst>
          </p:cNvPr>
          <p:cNvSpPr/>
          <p:nvPr userDrawn="1"/>
        </p:nvSpPr>
        <p:spPr>
          <a:xfrm>
            <a:off x="5693536" y="1977293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8BE2296-5C3A-42B3-B640-831CE1262AF5}"/>
              </a:ext>
            </a:extLst>
          </p:cNvPr>
          <p:cNvSpPr/>
          <p:nvPr userDrawn="1"/>
        </p:nvSpPr>
        <p:spPr>
          <a:xfrm>
            <a:off x="5712318" y="279663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AA3CD27-6C6F-473C-97C2-CFD4254F50CE}"/>
              </a:ext>
            </a:extLst>
          </p:cNvPr>
          <p:cNvSpPr/>
          <p:nvPr userDrawn="1"/>
        </p:nvSpPr>
        <p:spPr>
          <a:xfrm>
            <a:off x="5725733" y="364510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0C012CB-4FCD-460A-9659-15E8EF22A644}"/>
              </a:ext>
            </a:extLst>
          </p:cNvPr>
          <p:cNvSpPr/>
          <p:nvPr userDrawn="1"/>
        </p:nvSpPr>
        <p:spPr>
          <a:xfrm>
            <a:off x="5725733" y="449357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ED1B6D3-27CA-4491-BDA7-0BEB0DDCE2C3}"/>
              </a:ext>
            </a:extLst>
          </p:cNvPr>
          <p:cNvSpPr/>
          <p:nvPr userDrawn="1"/>
        </p:nvSpPr>
        <p:spPr>
          <a:xfrm>
            <a:off x="4615467" y="1970851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F0E6C52-7491-4A00-84AC-FE083D44D2E6}"/>
              </a:ext>
            </a:extLst>
          </p:cNvPr>
          <p:cNvSpPr/>
          <p:nvPr userDrawn="1"/>
        </p:nvSpPr>
        <p:spPr>
          <a:xfrm>
            <a:off x="4615467" y="2807980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0306D56E-AE52-49F7-BEC4-48F82D8A7712}"/>
              </a:ext>
            </a:extLst>
          </p:cNvPr>
          <p:cNvSpPr/>
          <p:nvPr userDrawn="1"/>
        </p:nvSpPr>
        <p:spPr>
          <a:xfrm>
            <a:off x="4628882" y="3645109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01B4179-9B74-426C-A436-FE9E0FCBDB8B}"/>
              </a:ext>
            </a:extLst>
          </p:cNvPr>
          <p:cNvSpPr/>
          <p:nvPr userDrawn="1"/>
        </p:nvSpPr>
        <p:spPr>
          <a:xfrm>
            <a:off x="6800045" y="1977293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23D15FB-8D6E-48D2-A151-02247214271C}"/>
              </a:ext>
            </a:extLst>
          </p:cNvPr>
          <p:cNvSpPr/>
          <p:nvPr userDrawn="1"/>
        </p:nvSpPr>
        <p:spPr>
          <a:xfrm>
            <a:off x="6800045" y="2814422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35AB7EC5-95E9-4E21-8527-1196E8D8B666}"/>
              </a:ext>
            </a:extLst>
          </p:cNvPr>
          <p:cNvSpPr/>
          <p:nvPr userDrawn="1"/>
        </p:nvSpPr>
        <p:spPr>
          <a:xfrm>
            <a:off x="6800045" y="3651551"/>
            <a:ext cx="759854" cy="6825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8F92FB00-E952-4192-A88E-310B8D057C4F}"/>
              </a:ext>
            </a:extLst>
          </p:cNvPr>
          <p:cNvSpPr/>
          <p:nvPr userDrawn="1"/>
        </p:nvSpPr>
        <p:spPr>
          <a:xfrm>
            <a:off x="4628882" y="5636432"/>
            <a:ext cx="2949262" cy="4162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n w="0">
                  <a:noFill/>
                </a:ln>
                <a:gradFill>
                  <a:gsLst>
                    <a:gs pos="0">
                      <a:srgbClr val="EEAE72"/>
                    </a:gs>
                    <a:gs pos="100000">
                      <a:srgbClr val="FF6C7A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15554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32E4-A3E6-450A-8B93-ABE7BF55E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6EB08-C4AF-4107-AA0E-200574FC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1A9FE-C87C-474D-BAE4-35519789F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E11A2-FB30-4170-A8A4-DAC092E5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6E1E-752D-4712-BE19-9AF85274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9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B71B-C319-47A2-BC63-75C6280C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FEA2-7C8D-4704-8E6D-097179A8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79AB1-E0ED-49A0-AF6A-26D3A16F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7D971-9A28-4110-86E3-2FF18E54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10D5D-34B6-4645-B48A-4520682A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21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440D8-434D-4F84-821A-E348439C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3A163-B0EB-4E88-8133-A003E4CB7C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540AE-2614-40ED-B7EA-B2D7E052F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E5749-F6EB-4CD7-A274-1BF07F11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2D43D1-D5A9-482D-A85A-EB80552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63CE5-E44A-4E30-B573-E92D435C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04EF-F880-40B8-8AAF-6326805F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B7680-0D03-4CDF-AECB-54AA4BB6C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B2654-9D10-4D3C-9B89-0B53BA018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4225A1-91C5-4852-A711-3BCFE722B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9EF21E-C8DC-4DC9-93F0-3479CCB17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42D3D-31CF-4167-80EC-144FD2AFA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DE2EF-B6CF-4854-8F2E-B81CD7E3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00024-9B17-43FC-97F0-425288E2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73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CCA7-8595-4CB9-9D01-41B63DA0D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0185D-EEBA-4BEE-A1C4-1FF981E0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7FA00-43B8-4E8D-A923-FA97FE7D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2B4DC-3CA5-47CD-B1BA-ADA8315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28D4A-7B92-434B-A953-BF62A02D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BC931-A153-44F9-B46B-591269F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FFE977EB-30F4-471B-ADF1-97F9561D54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47" y="6198318"/>
            <a:ext cx="2158258" cy="58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0A38-9742-4EAD-82BB-FA3F7427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D295A-024E-4D16-8349-512B98C91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43FE1-DDD3-4AA7-8219-ED9CFE60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B5497-A954-4B43-AD91-40FABA34B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AAEB6-10E1-4F02-B24E-D96B1288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58F56-0BB3-4E0F-90CC-2B24F94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65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F2A3C-774A-455D-9D95-22F26F6B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3B376-B16D-46B6-B566-CE288F331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EC15E-EA03-49D6-AA2A-ADA564A53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82E9-9E70-47E6-B830-A397944B4B87}" type="datetimeFigureOut">
              <a:rPr lang="fr-FR" smtClean="0"/>
              <a:t>04/02/2021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EC616-7C11-4651-B612-23E27D42F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BCF1-DB5B-4945-9251-9C6F6F644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5FFD-FE6A-49BC-B8C5-FECD4531E30A}" type="slidenum">
              <a:rPr lang="fr-FR" smtClean="0"/>
              <a:t>‹N°›</a:t>
            </a:fld>
            <a:endParaRPr lang="fr-FR"/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CCD4E7-589F-488C-98A4-185353CEF1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9616"/>
            <a:ext cx="2844047" cy="106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C7A"/>
            </a:gs>
            <a:gs pos="100000">
              <a:srgbClr val="EEAE7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F6857A-EF2B-4070-AE9C-68EA559D0724}"/>
              </a:ext>
            </a:extLst>
          </p:cNvPr>
          <p:cNvSpPr txBox="1"/>
          <p:nvPr/>
        </p:nvSpPr>
        <p:spPr>
          <a:xfrm flipH="1">
            <a:off x="579115" y="304800"/>
            <a:ext cx="744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GRAIN 19</a:t>
            </a:r>
          </a:p>
        </p:txBody>
      </p:sp>
      <p:sp>
        <p:nvSpPr>
          <p:cNvPr id="3" name="Rectangle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6FF20D9-43ED-4D1B-8A14-8BBD14F906BA}"/>
              </a:ext>
            </a:extLst>
          </p:cNvPr>
          <p:cNvSpPr/>
          <p:nvPr/>
        </p:nvSpPr>
        <p:spPr>
          <a:xfrm>
            <a:off x="0" y="-146304"/>
            <a:ext cx="12518136" cy="7004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1F670-DFEE-4EEA-941F-5C3F5E5E8505}"/>
              </a:ext>
            </a:extLst>
          </p:cNvPr>
          <p:cNvSpPr txBox="1"/>
          <p:nvPr/>
        </p:nvSpPr>
        <p:spPr>
          <a:xfrm>
            <a:off x="648566" y="1770288"/>
            <a:ext cx="5034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i="1" u="none" strike="noStrike">
                <a:solidFill>
                  <a:srgbClr val="FFFFFF"/>
                </a:solidFill>
                <a:effectLst/>
              </a:rPr>
              <a:t>Adaptations des énigmes pour l'apprentissage inclusif</a:t>
            </a:r>
            <a:endParaRPr lang="fr-FR" sz="2800" i="1" dirty="0">
              <a:ln w="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Dysphasie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901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Affecte la capacité d'une personne à parler et à comprendre les mots prononcés. </a:t>
            </a:r>
          </a:p>
          <a:p>
            <a:pPr>
              <a:lnSpc>
                <a:spcPct val="114000"/>
              </a:lnSpc>
            </a:pPr>
            <a:endParaRPr lang="fr-F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Difficulté à distinguer les distinctions entre les mots dans la langue parlée 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4" name="Picture 2" descr="Secret, Chuchoter, L'Oreille, Femme, Lèvres, Cheveux">
            <a:extLst>
              <a:ext uri="{FF2B5EF4-FFF2-40B4-BE49-F238E27FC236}">
                <a16:creationId xmlns:a16="http://schemas.microsoft.com/office/drawing/2014/main" id="{BCF4A60E-FADE-4B97-8E1C-A763CEAA3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4" y="1955673"/>
            <a:ext cx="3895726" cy="389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que 3" descr="{0} avec un remplissage uni">
            <a:extLst>
              <a:ext uri="{FF2B5EF4-FFF2-40B4-BE49-F238E27FC236}">
                <a16:creationId xmlns:a16="http://schemas.microsoft.com/office/drawing/2014/main" id="{0EBFB21C-526E-4D28-B6B3-AA6489826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424">
            <a:off x="9883422" y="3181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Dyspraxie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985931" cy="41656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Difficultés de motricité fine telles que :</a:t>
            </a:r>
          </a:p>
          <a:p>
            <a:pPr lvl="1">
              <a:lnSpc>
                <a:spcPct val="114000"/>
              </a:lnSpc>
            </a:pP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la coordination œil-main </a:t>
            </a:r>
          </a:p>
          <a:p>
            <a:pPr lvl="1">
              <a:lnSpc>
                <a:spcPct val="114000"/>
              </a:lnSpc>
            </a:pP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le mouvement et la coordination, </a:t>
            </a:r>
          </a:p>
          <a:p>
            <a:pPr lvl="1">
              <a:lnSpc>
                <a:spcPct val="114000"/>
              </a:lnSpc>
            </a:pP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le langage et la parole. </a:t>
            </a:r>
          </a:p>
          <a:p>
            <a:pPr>
              <a:lnSpc>
                <a:spcPct val="114000"/>
              </a:lnSpc>
            </a:pP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Généralement classé comme un trouble de la coordination du développement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 descr="Blog, Writing, Coffee, Workspace, Place Of Work, Work">
            <a:extLst>
              <a:ext uri="{FF2B5EF4-FFF2-40B4-BE49-F238E27FC236}">
                <a16:creationId xmlns:a16="http://schemas.microsoft.com/office/drawing/2014/main" id="{9FC05F3A-DC7F-4E42-8655-2045C78E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31" y="2035968"/>
            <a:ext cx="4572001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Adaptations des énigmes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3164" y="3031836"/>
            <a:ext cx="1920173" cy="14385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Énigmes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2395519" y="1677651"/>
            <a:ext cx="2055093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Pour des petits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groupes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DADC7B9-2714-4035-8BB3-63F61C485409}"/>
              </a:ext>
            </a:extLst>
          </p:cNvPr>
          <p:cNvSpPr txBox="1">
            <a:spLocks/>
          </p:cNvSpPr>
          <p:nvPr/>
        </p:nvSpPr>
        <p:spPr>
          <a:xfrm>
            <a:off x="1668487" y="3971971"/>
            <a:ext cx="1954730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Diverses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54BDF39-D1A4-466B-AE98-F679E06F8048}"/>
              </a:ext>
            </a:extLst>
          </p:cNvPr>
          <p:cNvSpPr txBox="1">
            <a:spLocks/>
          </p:cNvSpPr>
          <p:nvPr/>
        </p:nvSpPr>
        <p:spPr>
          <a:xfrm>
            <a:off x="8262443" y="1626850"/>
            <a:ext cx="1727201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Claires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C1858D40-3D0B-4288-8C7D-2A08DEBABEBF}"/>
              </a:ext>
            </a:extLst>
          </p:cNvPr>
          <p:cNvSpPr txBox="1">
            <a:spLocks/>
          </p:cNvSpPr>
          <p:nvPr/>
        </p:nvSpPr>
        <p:spPr>
          <a:xfrm>
            <a:off x="8582254" y="3985658"/>
            <a:ext cx="2577157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Cohérentes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7ECC124A-C0C4-4987-AEA6-7DAEF183D040}"/>
              </a:ext>
            </a:extLst>
          </p:cNvPr>
          <p:cNvSpPr txBox="1">
            <a:spLocks/>
          </p:cNvSpPr>
          <p:nvPr/>
        </p:nvSpPr>
        <p:spPr>
          <a:xfrm>
            <a:off x="4769428" y="5231109"/>
            <a:ext cx="3269675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fr-F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Un minimum de motricité fine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Graphique 3" descr="Retour">
            <a:extLst>
              <a:ext uri="{FF2B5EF4-FFF2-40B4-BE49-F238E27FC236}">
                <a16:creationId xmlns:a16="http://schemas.microsoft.com/office/drawing/2014/main" id="{08F727B4-96D1-46E2-B0BB-CBFDCC3A8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674307">
            <a:off x="3798456" y="3528458"/>
            <a:ext cx="914400" cy="914400"/>
          </a:xfrm>
          <a:prstGeom prst="rect">
            <a:avLst/>
          </a:prstGeom>
        </p:spPr>
      </p:pic>
      <p:pic>
        <p:nvPicPr>
          <p:cNvPr id="12" name="Graphique 11" descr="Retour">
            <a:extLst>
              <a:ext uri="{FF2B5EF4-FFF2-40B4-BE49-F238E27FC236}">
                <a16:creationId xmlns:a16="http://schemas.microsoft.com/office/drawing/2014/main" id="{9C29341D-B9D7-4087-915D-EEA6AE890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28226">
            <a:off x="4312228" y="2345129"/>
            <a:ext cx="914400" cy="914400"/>
          </a:xfrm>
          <a:prstGeom prst="rect">
            <a:avLst/>
          </a:prstGeom>
        </p:spPr>
      </p:pic>
      <p:pic>
        <p:nvPicPr>
          <p:cNvPr id="14" name="Graphique 13" descr="Retour">
            <a:extLst>
              <a:ext uri="{FF2B5EF4-FFF2-40B4-BE49-F238E27FC236}">
                <a16:creationId xmlns:a16="http://schemas.microsoft.com/office/drawing/2014/main" id="{9D51D2D0-4E5C-4686-908D-76259E020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54152" flipH="1">
            <a:off x="6955317" y="2309187"/>
            <a:ext cx="914164" cy="914400"/>
          </a:xfrm>
          <a:prstGeom prst="rect">
            <a:avLst/>
          </a:prstGeom>
        </p:spPr>
      </p:pic>
      <p:pic>
        <p:nvPicPr>
          <p:cNvPr id="16" name="Graphique 15" descr="Retour">
            <a:extLst>
              <a:ext uri="{FF2B5EF4-FFF2-40B4-BE49-F238E27FC236}">
                <a16:creationId xmlns:a16="http://schemas.microsoft.com/office/drawing/2014/main" id="{26867593-38F7-4CC0-9759-36C1269FC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599759" flipH="1">
            <a:off x="7476762" y="3534786"/>
            <a:ext cx="914164" cy="914400"/>
          </a:xfrm>
          <a:prstGeom prst="rect">
            <a:avLst/>
          </a:prstGeom>
        </p:spPr>
      </p:pic>
      <p:pic>
        <p:nvPicPr>
          <p:cNvPr id="19" name="Graphique 18" descr="Flèche : droite">
            <a:extLst>
              <a:ext uri="{FF2B5EF4-FFF2-40B4-BE49-F238E27FC236}">
                <a16:creationId xmlns:a16="http://schemas.microsoft.com/office/drawing/2014/main" id="{5B38DE5A-871F-418F-B7B8-8DF4861622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569406" y="43663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1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1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1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1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1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1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1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1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1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build="p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Adaptations des énigmes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838200" y="1775574"/>
            <a:ext cx="361241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Énigmes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pour des petits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groupes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9650" y="1981970"/>
            <a:ext cx="6390893" cy="4117078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Adaptation à la taille du groupe.</a:t>
            </a:r>
          </a:p>
          <a:p>
            <a:endParaRPr lang="fr-F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Plus petits groupes = plus d'interactions</a:t>
            </a:r>
          </a:p>
          <a:p>
            <a:pPr marL="457200" lvl="1" indent="0">
              <a:buNone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GB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encourage le travail </a:t>
            </a:r>
            <a:r>
              <a:rPr lang="en-GB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d'équipe</a:t>
            </a: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permet à chaque élève d'avoir un rôle</a:t>
            </a:r>
          </a:p>
          <a:p>
            <a:endParaRPr lang="fr-BE" dirty="0"/>
          </a:p>
        </p:txBody>
      </p:sp>
      <p:pic>
        <p:nvPicPr>
          <p:cNvPr id="2050" name="Picture 2" descr="Puzzle, Équipe, Hommes D'Affaires, Coopération">
            <a:extLst>
              <a:ext uri="{FF2B5EF4-FFF2-40B4-BE49-F238E27FC236}">
                <a16:creationId xmlns:a16="http://schemas.microsoft.com/office/drawing/2014/main" id="{25A86D88-D189-45EB-AC94-27936A56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18" y="3458591"/>
            <a:ext cx="4219575" cy="237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Adaptations des énigmes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1030223" y="1554539"/>
            <a:ext cx="361241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Énigmes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claires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137558"/>
            <a:ext cx="5998463" cy="4117078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objectif clair de l'énigme</a:t>
            </a:r>
          </a:p>
          <a:p>
            <a:endParaRPr lang="fr-F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L'objectif d'une énigme = résoudre l'énigme </a:t>
            </a:r>
          </a:p>
          <a:p>
            <a:endParaRPr lang="fr-FR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NE PAS découvrir qu'il s'agit d'une énigme</a:t>
            </a:r>
            <a:endParaRPr lang="en-US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8196" name="Picture 4" descr="Escape, Room, Mystery, Door, Lock, Open, Solve, Puzzle">
            <a:extLst>
              <a:ext uri="{FF2B5EF4-FFF2-40B4-BE49-F238E27FC236}">
                <a16:creationId xmlns:a16="http://schemas.microsoft.com/office/drawing/2014/main" id="{2EEF69F5-03E8-4B7F-87F6-749CB3B32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7" y="3016521"/>
            <a:ext cx="4423411" cy="23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1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Adaptations des énigmes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1030223" y="1554539"/>
            <a:ext cx="3709728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Énigmes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diverses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137558"/>
            <a:ext cx="6543152" cy="4117078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Diversité dans les groupes </a:t>
            </a:r>
          </a:p>
          <a:p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Diversité des tâches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permet à chaque élève de participer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Complémentarité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La capacité de compter sur leurs 	coéquipiers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Promouvoir le travail en équipe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266" name="Picture 2" descr="Two, Hands, Fingers, Human, People, Persons, Silhouette">
            <a:extLst>
              <a:ext uri="{FF2B5EF4-FFF2-40B4-BE49-F238E27FC236}">
                <a16:creationId xmlns:a16="http://schemas.microsoft.com/office/drawing/2014/main" id="{DDC336CB-1C4F-4665-9D72-882B9208D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056" y="2966260"/>
            <a:ext cx="3021648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49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1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Adaptations des énigmes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713497" y="1716116"/>
            <a:ext cx="426415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Énigmes</a:t>
            </a:r>
            <a:r>
              <a:rPr lang="en-US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cohérentes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216230"/>
            <a:ext cx="5998463" cy="4117078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Trebuchet MS" panose="020B0603020202020204" pitchFamily="34" charset="0"/>
              </a:rPr>
              <a:t>Cohérence de la conception</a:t>
            </a:r>
          </a:p>
          <a:p>
            <a:r>
              <a:rPr lang="fr-FR" sz="3200" dirty="0">
                <a:solidFill>
                  <a:schemeClr val="bg1"/>
                </a:solidFill>
                <a:latin typeface="Trebuchet MS" panose="020B0603020202020204" pitchFamily="34" charset="0"/>
              </a:rPr>
              <a:t>Cohérence des énigmes</a:t>
            </a:r>
          </a:p>
          <a:p>
            <a:r>
              <a:rPr lang="fr-FR" sz="3200" dirty="0">
                <a:solidFill>
                  <a:schemeClr val="bg1"/>
                </a:solidFill>
                <a:latin typeface="Trebuchet MS" panose="020B0603020202020204" pitchFamily="34" charset="0"/>
              </a:rPr>
              <a:t>Idéalement, pas de fausses pistes</a:t>
            </a:r>
          </a:p>
          <a:p>
            <a:r>
              <a:rPr lang="fr-FR" sz="3200" dirty="0">
                <a:solidFill>
                  <a:schemeClr val="bg1"/>
                </a:solidFill>
                <a:latin typeface="Trebuchet MS" panose="020B0603020202020204" pitchFamily="34" charset="0"/>
              </a:rPr>
              <a:t>Chaque indice est lié à un défi unique</a:t>
            </a:r>
            <a:endParaRPr lang="en-US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42" name="Picture 2" descr="Live Escape Game, Live Escape Room">
            <a:extLst>
              <a:ext uri="{FF2B5EF4-FFF2-40B4-BE49-F238E27FC236}">
                <a16:creationId xmlns:a16="http://schemas.microsoft.com/office/drawing/2014/main" id="{C3ADEE2D-3BB9-49B9-80B7-9FE338637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7" y="3339675"/>
            <a:ext cx="4264152" cy="2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1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Adaptations des énigmes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3E220C2-4012-4FD5-AD10-6CA258ECDDEF}"/>
              </a:ext>
            </a:extLst>
          </p:cNvPr>
          <p:cNvSpPr txBox="1">
            <a:spLocks/>
          </p:cNvSpPr>
          <p:nvPr/>
        </p:nvSpPr>
        <p:spPr>
          <a:xfrm>
            <a:off x="713497" y="1716116"/>
            <a:ext cx="3612412" cy="1438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fr-FR" sz="3600" dirty="0">
                <a:solidFill>
                  <a:schemeClr val="bg1"/>
                </a:solidFill>
                <a:latin typeface="Trebuchet MS" panose="020B0603020202020204" pitchFamily="34" charset="0"/>
              </a:rPr>
              <a:t>Un minimum de motricité fine</a:t>
            </a:r>
            <a:endParaRPr lang="en-US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5337" y="2137558"/>
            <a:ext cx="5998463" cy="4117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Trebuchet MS"/>
              </a:rPr>
              <a:t>La motricité fine = un défi pour de nombreux élèves Dys, </a:t>
            </a:r>
          </a:p>
          <a:p>
            <a:endParaRPr lang="fr-FR" dirty="0">
              <a:solidFill>
                <a:schemeClr val="bg1"/>
              </a:solidFill>
              <a:latin typeface="Trebuchet MS"/>
            </a:endParaRPr>
          </a:p>
          <a:p>
            <a:r>
              <a:rPr lang="fr-FR" dirty="0">
                <a:solidFill>
                  <a:schemeClr val="bg1"/>
                </a:solidFill>
                <a:latin typeface="Trebuchet MS"/>
              </a:rPr>
              <a:t>Il vaut mieux éviter, ou favoriser : 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Trebuchet MS"/>
              </a:rPr>
              <a:t>Des serrures plus grandes, 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Trebuchet MS"/>
              </a:rPr>
              <a:t>Des éléments d'énigme plus grands</a:t>
            </a:r>
          </a:p>
          <a:p>
            <a:pPr lvl="1"/>
            <a:r>
              <a:rPr lang="fr-FR" dirty="0">
                <a:solidFill>
                  <a:schemeClr val="bg1"/>
                </a:solidFill>
                <a:latin typeface="Trebuchet MS"/>
              </a:rPr>
              <a:t>Enigmes coopératives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 descr="Une image contenant jouet, alimentation, homme&#10;&#10;Description générée automatiquement">
            <a:extLst>
              <a:ext uri="{FF2B5EF4-FFF2-40B4-BE49-F238E27FC236}">
                <a16:creationId xmlns:a16="http://schemas.microsoft.com/office/drawing/2014/main" id="{1F00AB85-D890-4AF1-9940-1B6F86A6F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4" y="2203704"/>
            <a:ext cx="4981194" cy="498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1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Supports écrits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116"/>
            <a:ext cx="10515601" cy="4538520"/>
          </a:xfrm>
        </p:spPr>
        <p:txBody>
          <a:bodyPr>
            <a:normAutofit fontScale="92500" lnSpcReduction="10000"/>
          </a:bodyPr>
          <a:lstStyle/>
          <a:p>
            <a:r>
              <a:rPr lang="fr-FR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Polices de texte : </a:t>
            </a:r>
            <a:r>
              <a:rPr lang="fr-FR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Arial, Century Gothic ou </a:t>
            </a:r>
            <a:r>
              <a:rPr lang="fr-FR" sz="2400" dirty="0" err="1">
                <a:solidFill>
                  <a:srgbClr val="4A2E87"/>
                </a:solidFill>
                <a:latin typeface="Trebuchet MS" panose="020B0603020202020204" pitchFamily="34" charset="0"/>
              </a:rPr>
              <a:t>OpenDys</a:t>
            </a:r>
            <a:r>
              <a:rPr lang="fr-FR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sont conseillés. Les autres options peuvent être Verdana, </a:t>
            </a:r>
            <a:r>
              <a:rPr lang="fr-FR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Tahoma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, Open Sans ou </a:t>
            </a:r>
            <a:r>
              <a:rPr lang="fr-FR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Trebuchet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endParaRPr lang="fr-FR" sz="2400" dirty="0">
              <a:solidFill>
                <a:srgbClr val="4A2E87"/>
              </a:solidFill>
              <a:latin typeface="Trebuchet MS" panose="020B0603020202020204" pitchFamily="34" charset="0"/>
            </a:endParaRPr>
          </a:p>
          <a:p>
            <a:r>
              <a:rPr lang="fr-FR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L'espacement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entre les lignes doit être de </a:t>
            </a:r>
            <a:r>
              <a:rPr lang="fr-FR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1,5.</a:t>
            </a:r>
          </a:p>
          <a:p>
            <a:endParaRPr lang="fr-FR" sz="2400" dirty="0">
              <a:solidFill>
                <a:srgbClr val="4A2E87"/>
              </a:solidFill>
              <a:latin typeface="Trebuchet MS" panose="020B0603020202020204" pitchFamily="34" charset="0"/>
            </a:endParaRPr>
          </a:p>
          <a:p>
            <a:r>
              <a:rPr lang="fr-FR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La taille des caractères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doit être comprise entre </a:t>
            </a:r>
            <a:r>
              <a:rPr lang="fr-FR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12 et 14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dans la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  mesure du possible. </a:t>
            </a:r>
          </a:p>
          <a:p>
            <a:endParaRPr lang="fr-FR" sz="2400" b="1" dirty="0">
              <a:solidFill>
                <a:srgbClr val="4A2E87"/>
              </a:solidFill>
              <a:latin typeface="Trebuchet MS" panose="020B0603020202020204" pitchFamily="34" charset="0"/>
            </a:endParaRPr>
          </a:p>
          <a:p>
            <a:r>
              <a:rPr lang="fr-FR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Aligner le texte à gauche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et ne le mettez pas en "justifié".</a:t>
            </a:r>
          </a:p>
          <a:p>
            <a:endParaRPr lang="fr-FR" sz="2400" b="1" dirty="0">
              <a:solidFill>
                <a:srgbClr val="4A2E87"/>
              </a:solidFill>
              <a:latin typeface="Trebuchet MS" panose="020B0603020202020204" pitchFamily="34" charset="0"/>
            </a:endParaRPr>
          </a:p>
          <a:p>
            <a:r>
              <a:rPr lang="fr-FR" sz="2400" b="1" dirty="0">
                <a:solidFill>
                  <a:srgbClr val="4A2E87"/>
                </a:solidFill>
                <a:latin typeface="Trebuchet MS" panose="020B0603020202020204" pitchFamily="34" charset="0"/>
              </a:rPr>
              <a:t>Imprimer sur un côté ou sur des feuilles séparées</a:t>
            </a:r>
            <a:r>
              <a:rPr lang="fr-FR" sz="2400" dirty="0">
                <a:solidFill>
                  <a:srgbClr val="4A2E87"/>
                </a:solidFill>
                <a:latin typeface="Trebuchet MS" panose="020B06030202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(éviter de retourner des pages).</a:t>
            </a:r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314" name="Picture 2" descr="Hand, Pencil, Pen, Edit, Eraser, Write, Writing">
            <a:extLst>
              <a:ext uri="{FF2B5EF4-FFF2-40B4-BE49-F238E27FC236}">
                <a16:creationId xmlns:a16="http://schemas.microsoft.com/office/drawing/2014/main" id="{B598D742-CB69-46B5-854B-481F6EA80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851" y="2659046"/>
            <a:ext cx="2568131" cy="230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1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01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Supports écrits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116"/>
            <a:ext cx="10515601" cy="453852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4A2E87"/>
                </a:solidFill>
                <a:latin typeface="Trebuchet MS" panose="020B0603020202020204" pitchFamily="34" charset="0"/>
              </a:rPr>
              <a:t>Utiliser des couleurs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pour séparer les informations et être cohérent dans les codes de couleur. </a:t>
            </a:r>
          </a:p>
          <a:p>
            <a:endParaRPr lang="fr-FR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fr-FR" b="1" dirty="0">
                <a:solidFill>
                  <a:srgbClr val="4A2E87"/>
                </a:solidFill>
                <a:latin typeface="Trebuchet MS" panose="020B0603020202020204" pitchFamily="34" charset="0"/>
              </a:rPr>
              <a:t>Fond blanc cassé ou de couleur pastel 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pour les supports écrits.</a:t>
            </a:r>
          </a:p>
          <a:p>
            <a:endParaRPr lang="fr-FR" b="1" dirty="0">
              <a:solidFill>
                <a:srgbClr val="4A2E87"/>
              </a:solidFill>
              <a:latin typeface="Trebuchet MS" panose="020B0603020202020204" pitchFamily="34" charset="0"/>
            </a:endParaRPr>
          </a:p>
          <a:p>
            <a:r>
              <a:rPr lang="fr-FR" b="1" dirty="0">
                <a:solidFill>
                  <a:srgbClr val="4A2E87"/>
                </a:solidFill>
                <a:latin typeface="Trebuchet MS" panose="020B0603020202020204" pitchFamily="34" charset="0"/>
              </a:rPr>
              <a:t>Informations surlignées : </a:t>
            </a:r>
            <a:r>
              <a:rPr lang="fr-FR" b="1" dirty="0">
                <a:solidFill>
                  <a:schemeClr val="bg1"/>
                </a:solidFill>
                <a:latin typeface="Trebuchet MS" panose="020B0603020202020204" pitchFamily="34" charset="0"/>
              </a:rPr>
              <a:t>utilisez des lettres en majuscules ou en gras ou mise en évidence avec une couleur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fr-FR" b="1" dirty="0">
                <a:solidFill>
                  <a:schemeClr val="bg1"/>
                </a:solidFill>
                <a:latin typeface="Trebuchet MS" panose="020B0603020202020204" pitchFamily="34" charset="0"/>
              </a:rPr>
              <a:t>PAS</a:t>
            </a:r>
            <a:r>
              <a:rPr lang="fr-FR" dirty="0">
                <a:solidFill>
                  <a:schemeClr val="bg1"/>
                </a:solidFill>
                <a:latin typeface="Trebuchet MS" panose="020B0603020202020204" pitchFamily="34" charset="0"/>
              </a:rPr>
              <a:t> d'italique, ni d'italique gras ou de texte souligné.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1460665" y="1554955"/>
            <a:ext cx="4635335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L'inclusion signifie donner le même accès et les mêmes chances à tous et à toutes, sans distinction de race, de sexe, de handicap ou de tout autre besoin particulier.</a:t>
            </a: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B2ACC9-880F-4F14-B674-8760B128290A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0F41DBEA-EEED-4E7B-8F92-2577A45B504C}"/>
              </a:ext>
            </a:extLst>
          </p:cNvPr>
          <p:cNvSpPr txBox="1">
            <a:spLocks/>
          </p:cNvSpPr>
          <p:nvPr/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Qu'est-ce que l'inclusion ?</a:t>
            </a:r>
          </a:p>
        </p:txBody>
      </p:sp>
      <p:pic>
        <p:nvPicPr>
          <p:cNvPr id="1026" name="Picture 2" descr="Flat youth people hugging together Free Vector">
            <a:extLst>
              <a:ext uri="{FF2B5EF4-FFF2-40B4-BE49-F238E27FC236}">
                <a16:creationId xmlns:a16="http://schemas.microsoft.com/office/drawing/2014/main" id="{2B1896A3-752F-4A64-B3E4-991F0A365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2"/>
          <a:stretch/>
        </p:blipFill>
        <p:spPr bwMode="auto">
          <a:xfrm>
            <a:off x="6448078" y="2146067"/>
            <a:ext cx="4905722" cy="2565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44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Reférénces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52427D52-989F-4253-8910-E131B4B93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116"/>
            <a:ext cx="10515601" cy="453852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Images :</a:t>
            </a:r>
          </a:p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Diapositive 1, 3 – 5, 7-18 images de </a:t>
            </a:r>
            <a:r>
              <a:rPr lang="en-US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Pixabay</a:t>
            </a:r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free license, </a:t>
            </a:r>
            <a:r>
              <a:rPr lang="en-US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aucune</a:t>
            </a:r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 attribution </a:t>
            </a:r>
            <a:r>
              <a:rPr lang="en-US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requise</a:t>
            </a:r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Geralt. (n.d.). www.pixabay.com. https://pixabay.com/fr/photos/%C3%A9cole-apprendre-lettres-%C3%A9tudiants-3704033/</a:t>
            </a:r>
            <a:endParaRPr lang="it-IT" sz="1900" dirty="0">
              <a:solidFill>
                <a:schemeClr val="bg1"/>
              </a:solidFill>
            </a:endParaRPr>
          </a:p>
          <a:p>
            <a:pPr lvl="1"/>
            <a:r>
              <a:rPr lang="it-IT" sz="1900" dirty="0">
                <a:solidFill>
                  <a:schemeClr val="bg1"/>
                </a:solidFill>
              </a:rPr>
              <a:t>EPhotographyAustralia. (n.d.). www.pixabay.com. https://pixabay.com/fr/photos/%C3%A9crit-enfants-apprentissage-l-%C3%A9cole-3587908/</a:t>
            </a:r>
            <a:endParaRPr lang="en-US" sz="1900" dirty="0">
              <a:solidFill>
                <a:schemeClr val="bg1"/>
              </a:solidFill>
            </a:endParaRP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Jackmac34. (n.d.). www.pixabay.com. https://pixabay.com/fr/photos/math%C3%A9matiques-%C3%A9colier-calcul-%C3%A9cole-2640219/</a:t>
            </a:r>
            <a:endParaRPr lang="sv-SE" sz="1900" dirty="0">
              <a:solidFill>
                <a:schemeClr val="bg1"/>
              </a:solidFill>
            </a:endParaRP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Mohamed_hassan. (n.d.). www.pixabay.com. https://pixabay.com/fr/illustrations/blog-%C3%A9crit-caf%C3%A9-espace-de-travail-3383287/</a:t>
            </a: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Mohamed_hassan. (n.d.). www.pixabay.com. https://pixabay.com/fr/vectors/secret-chuchoter-l-oreille-femme-3650080/</a:t>
            </a: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Geralt. (n.d.). www.pixabay.com. https://pixabay.com/fr/illustrations/la-dyslexie-lernst%C3%B6rung-puzzle-3014152/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sv-SE" sz="1900" dirty="0">
                <a:solidFill>
                  <a:schemeClr val="bg1"/>
                </a:solidFill>
              </a:rPr>
              <a:t>Geralt. (n.d.). www.pixabay.com. https://pixabay.com/fr/illustrations/puzzle-%C3%A9quipe-hommes-d-affaires-2651912/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fi-FI" sz="1900" dirty="0">
                <a:solidFill>
                  <a:schemeClr val="bg1"/>
                </a:solidFill>
              </a:rPr>
              <a:t>Tumisu. (n.d.). www.pixabay.com. https://pixabay.com/fr/illustrations/%C3%A9vasion-salle-myst%C3%A8re-porte-4888667/</a:t>
            </a:r>
          </a:p>
          <a:p>
            <a:pPr lvl="1"/>
            <a:r>
              <a:rPr lang="pl-PL" sz="1900" dirty="0">
                <a:solidFill>
                  <a:schemeClr val="bg1"/>
                </a:solidFill>
              </a:rPr>
              <a:t>GDJ. (n.d.). www.pixabay.com. https://pixabay.com/fr/vectors/deux-mains-doigts-humaine-2099123/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en-US" sz="1900" dirty="0" err="1">
                <a:solidFill>
                  <a:schemeClr val="bg1"/>
                </a:solidFill>
              </a:rPr>
              <a:t>Clockedindk</a:t>
            </a:r>
            <a:r>
              <a:rPr lang="en-US" sz="1900" dirty="0">
                <a:solidFill>
                  <a:schemeClr val="bg1"/>
                </a:solidFill>
              </a:rPr>
              <a:t>. (n.d.). www.pixabuy.com. https://pixabay.com/fr/illustrations/en-direct-jeu-de-l-%C3%A9vacuation-1155620/</a:t>
            </a:r>
          </a:p>
          <a:p>
            <a:pPr lvl="1"/>
            <a:r>
              <a:rPr lang="es-ES" sz="1900" dirty="0">
                <a:solidFill>
                  <a:schemeClr val="bg1"/>
                </a:solidFill>
              </a:rPr>
              <a:t>Peggy_Marco. (n.d.). www.pixabay.com. https://pixabay.com/fr/illustrations/puzzle-coop%C3%A9ration-partenariat-1020221/</a:t>
            </a:r>
            <a:endParaRPr lang="fr-BE" sz="1900" dirty="0">
              <a:solidFill>
                <a:schemeClr val="bg1"/>
              </a:solidFill>
            </a:endParaRPr>
          </a:p>
          <a:p>
            <a:pPr lvl="1"/>
            <a:r>
              <a:rPr lang="fr-BE" sz="1900" dirty="0" err="1">
                <a:solidFill>
                  <a:schemeClr val="bg1"/>
                </a:solidFill>
              </a:rPr>
              <a:t>OpenClipart-Vectors</a:t>
            </a:r>
            <a:r>
              <a:rPr lang="fr-BE" sz="1900" dirty="0">
                <a:solidFill>
                  <a:schemeClr val="bg1"/>
                </a:solidFill>
              </a:rPr>
              <a:t>. (</a:t>
            </a:r>
            <a:r>
              <a:rPr lang="fr-BE" sz="1900" dirty="0" err="1">
                <a:solidFill>
                  <a:schemeClr val="bg1"/>
                </a:solidFill>
              </a:rPr>
              <a:t>n.d</a:t>
            </a:r>
            <a:r>
              <a:rPr lang="fr-BE" sz="1900" dirty="0">
                <a:solidFill>
                  <a:schemeClr val="bg1"/>
                </a:solidFill>
              </a:rPr>
              <a:t>.). www.pixabay.com. https://pixabay.com/fr/vectors/main-crayon-stylo-edit-160538/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Diapositive 2 et 6 </a:t>
            </a:r>
            <a:r>
              <a:rPr lang="en-US" sz="2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Freepik</a:t>
            </a:r>
            <a:r>
              <a:rPr lang="en-US" sz="2200" dirty="0">
                <a:solidFill>
                  <a:schemeClr val="bg1"/>
                </a:solidFill>
                <a:latin typeface="Trebuchet MS" panose="020B0603020202020204" pitchFamily="34" charset="0"/>
              </a:rPr>
              <a:t>:</a:t>
            </a:r>
          </a:p>
          <a:p>
            <a:pPr lvl="1"/>
            <a:r>
              <a:rPr lang="en-US" sz="1900" dirty="0" err="1">
                <a:solidFill>
                  <a:schemeClr val="bg1"/>
                </a:solidFill>
              </a:rPr>
              <a:t>Pikisuperstar</a:t>
            </a:r>
            <a:r>
              <a:rPr lang="en-US" sz="1900" dirty="0">
                <a:solidFill>
                  <a:schemeClr val="bg1"/>
                </a:solidFill>
              </a:rPr>
              <a:t>. (2018). </a:t>
            </a:r>
            <a:r>
              <a:rPr lang="en-US" sz="1900" i="1" dirty="0">
                <a:solidFill>
                  <a:schemeClr val="bg1"/>
                </a:solidFill>
              </a:rPr>
              <a:t>Flat youth people hugging together Free Vector</a:t>
            </a:r>
            <a:r>
              <a:rPr lang="en-US" sz="1900" dirty="0">
                <a:solidFill>
                  <a:schemeClr val="bg1"/>
                </a:solidFill>
              </a:rPr>
              <a:t>. www.freepik.com. https://www.freepik.com/free-vector/flat-youth-people-hugging-together_4741440.htm#page=1&amp;query=inclusion&amp;position=6#position=6&amp;page=1&amp;q</a:t>
            </a:r>
          </a:p>
          <a:p>
            <a:pPr lvl="1"/>
            <a:r>
              <a:rPr lang="en-US" sz="1900" dirty="0">
                <a:solidFill>
                  <a:schemeClr val="bg1"/>
                </a:solidFill>
              </a:rPr>
              <a:t>Rawpixel.com. (2018). </a:t>
            </a:r>
            <a:r>
              <a:rPr lang="en-US" sz="1900" i="1" dirty="0">
                <a:solidFill>
                  <a:schemeClr val="bg1"/>
                </a:solidFill>
              </a:rPr>
              <a:t>Group of people holding question mark icons Free Vector</a:t>
            </a:r>
            <a:r>
              <a:rPr lang="en-US" sz="1900" dirty="0">
                <a:solidFill>
                  <a:schemeClr val="bg1"/>
                </a:solidFill>
              </a:rPr>
              <a:t>. www.freepik.com. https://www.freepik.com/free-vector/group-people-holding-question-mark-icons_3530048.htm#page=1&amp;query=question&amp;position=3</a:t>
            </a:r>
            <a:endParaRPr lang="en-US" sz="1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9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8E990-3B79-4408-8618-32DD686AB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922"/>
            <a:ext cx="4330699" cy="400607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Dans ce projet, nous nous consacrons à rendre tout le matériel inclusif, en particulier pour les troubles DYS (TSLA)</a:t>
            </a:r>
            <a:endParaRPr lang="fr-FR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150744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Troubles spécifiques du langage et des apprentissages</a:t>
            </a: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5B2ACC9-880F-4F14-B674-8760B128290A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pic>
        <p:nvPicPr>
          <p:cNvPr id="1026" name="Picture 2" descr="Dyslexia, Learning Disorder, Puzzle, Function, Work">
            <a:extLst>
              <a:ext uri="{FF2B5EF4-FFF2-40B4-BE49-F238E27FC236}">
                <a16:creationId xmlns:a16="http://schemas.microsoft.com/office/drawing/2014/main" id="{F94B4E3B-087C-45FF-8B7D-54C223C81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2472348"/>
            <a:ext cx="4504944" cy="300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5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01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601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150744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Troubles spécifiques du langage et des apprentissages</a:t>
            </a: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C4EDA8-5C22-4BE8-AAEA-C9BDA9B7628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2C26C9B-CC0E-47D5-ABFC-909DBEAC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922"/>
            <a:ext cx="10372344" cy="4006078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Ont une cause neurobiologique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Affectent la façon dont le cerveau traite l'information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Peut se chevaucher, ce qui est un phénomène appelé « co-occurrence  »</a:t>
            </a:r>
            <a:endParaRPr lang="fr-FR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5706A9-652F-4BA8-92F7-C87F2878C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150744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Troubles spécifiques du langage et des apprentissages</a:t>
            </a:r>
          </a:p>
        </p:txBody>
      </p:sp>
      <p:sp>
        <p:nvSpPr>
          <p:cNvPr id="5" name="Rectangl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AC4EDA8-5C22-4BE8-AAEA-C9BDA9B7628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2C26C9B-CC0E-47D5-ABFC-909DBEAC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8922"/>
            <a:ext cx="10372344" cy="4006078"/>
          </a:xfrm>
        </p:spPr>
        <p:txBody>
          <a:bodyPr anchor="ctr">
            <a:normAutofit/>
          </a:bodyPr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Peut perturber le développement cognitif d'une capacité d'apprentissage telle que :</a:t>
            </a:r>
          </a:p>
          <a:p>
            <a:pPr lvl="1">
              <a:lnSpc>
                <a:spcPct val="114000"/>
              </a:lnSpc>
            </a:pPr>
            <a:r>
              <a:rPr lang="fr-FR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La lecture </a:t>
            </a:r>
          </a:p>
          <a:p>
            <a:pPr lvl="1">
              <a:lnSpc>
                <a:spcPct val="114000"/>
              </a:lnSpc>
            </a:pPr>
            <a:r>
              <a:rPr lang="fr-FR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La rédaction </a:t>
            </a:r>
          </a:p>
          <a:p>
            <a:pPr lvl="1">
              <a:lnSpc>
                <a:spcPct val="114000"/>
              </a:lnSpc>
            </a:pPr>
            <a:r>
              <a:rPr lang="fr-FR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La prise de parole</a:t>
            </a:r>
          </a:p>
          <a:p>
            <a:pPr lvl="1">
              <a:lnSpc>
                <a:spcPct val="114000"/>
              </a:lnSpc>
            </a:pPr>
            <a:r>
              <a:rPr lang="fr-FR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Les mathématiques </a:t>
            </a:r>
          </a:p>
          <a:p>
            <a:pPr lvl="1">
              <a:lnSpc>
                <a:spcPct val="114000"/>
              </a:lnSpc>
            </a:pPr>
            <a:r>
              <a:rPr lang="fr-FR" b="1" dirty="0">
                <a:solidFill>
                  <a:schemeClr val="bg1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Planification et coordination des tâches motrices </a:t>
            </a:r>
            <a:endParaRPr lang="fr-FR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647702" y="153369"/>
            <a:ext cx="110490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Quels sont les différents TSLA ?</a:t>
            </a: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2100" y="1825625"/>
            <a:ext cx="5181600" cy="41275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Dyslexie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Dysgraphie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Dyscalculie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Dysphasie</a:t>
            </a:r>
          </a:p>
          <a:p>
            <a:pPr>
              <a:lnSpc>
                <a:spcPct val="114000"/>
              </a:lnSpc>
            </a:pPr>
            <a:r>
              <a:rPr lang="fr-B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Dyspraxie</a:t>
            </a:r>
          </a:p>
          <a:p>
            <a:pPr marL="0" indent="0">
              <a:lnSpc>
                <a:spcPct val="114000"/>
              </a:lnSpc>
              <a:buNone/>
            </a:pPr>
            <a:endParaRPr lang="fr-BE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747ABA-E5DC-429C-8F24-85A6E26AD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2" y="1825625"/>
            <a:ext cx="4933948" cy="3586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47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101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1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01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1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Dyslexie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0768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Le trouble DYS le plus courant.</a:t>
            </a:r>
          </a:p>
          <a:p>
            <a:pPr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Difficultés en matière de lecture et de traitement des informations linguistiques. </a:t>
            </a:r>
          </a:p>
          <a:p>
            <a:pPr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Peut affecter :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la fluidité de la lecture,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le décodage,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la compréhension de la lecture,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la mémorisation,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l'écriture,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l'orthographe,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et parfois la parole.</a:t>
            </a:r>
            <a:endParaRPr lang="fr-BE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146" name="Picture 2" descr="École, Apprendre, Lettres, Étudiants, Lecture">
            <a:extLst>
              <a:ext uri="{FF2B5EF4-FFF2-40B4-BE49-F238E27FC236}">
                <a16:creationId xmlns:a16="http://schemas.microsoft.com/office/drawing/2014/main" id="{2DC4A75D-437D-42FD-85D0-5500504E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17702"/>
            <a:ext cx="5443538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0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Dysgraphie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5076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Affecte la capacité d'écriture et la motricité fine d'une personne. </a:t>
            </a:r>
          </a:p>
          <a:p>
            <a:pPr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Peut causer des difficultés avec :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l'orthographe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la planification spatiale sur du papier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l'enchaînement des phrases en mots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la composition de l'écriture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penser et écrire en même temps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le chevauchement des lettres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le chevauchement des mots   </a:t>
            </a:r>
          </a:p>
          <a:p>
            <a:pPr lvl="1">
              <a:lnSpc>
                <a:spcPct val="114000"/>
              </a:lnSpc>
            </a:pPr>
            <a:r>
              <a:rPr lang="fr-FR" sz="1800" dirty="0">
                <a:solidFill>
                  <a:schemeClr val="bg1"/>
                </a:solidFill>
                <a:latin typeface="Trebuchet MS" panose="020B0603020202020204" pitchFamily="34" charset="0"/>
              </a:rPr>
              <a:t>un espacement incohérent </a:t>
            </a:r>
            <a:endParaRPr lang="fr-BE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Écrit, Enfants, Apprentissage, L'École, Écrire">
            <a:extLst>
              <a:ext uri="{FF2B5EF4-FFF2-40B4-BE49-F238E27FC236}">
                <a16:creationId xmlns:a16="http://schemas.microsoft.com/office/drawing/2014/main" id="{9B0F4DF9-BF92-4DD1-B648-160359AD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80" y="2390775"/>
            <a:ext cx="43719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5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B35C1A7-43C1-41E3-B70D-D307E52A47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838200" y="524692"/>
            <a:ext cx="105156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600" dirty="0">
                <a:ln w="0">
                  <a:noFill/>
                </a:ln>
                <a:gradFill>
                  <a:gsLst>
                    <a:gs pos="0">
                      <a:srgbClr val="4A2E87"/>
                    </a:gs>
                    <a:gs pos="100000">
                      <a:srgbClr val="224F9F"/>
                    </a:gs>
                  </a:gsLst>
                  <a:lin ang="0" scaled="0"/>
                </a:gra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</a:rPr>
              <a:t>Dyscalculie</a:t>
            </a:r>
            <a:endParaRPr lang="fr-FR" sz="6600" dirty="0">
              <a:ln w="0">
                <a:noFill/>
              </a:ln>
              <a:gradFill>
                <a:gsLst>
                  <a:gs pos="0">
                    <a:srgbClr val="4A2E87"/>
                  </a:gs>
                  <a:gs pos="100000">
                    <a:srgbClr val="224F9F"/>
                  </a:gs>
                </a:gsLst>
                <a:lin ang="0" scaled="0"/>
              </a:gra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32F713-F674-4345-9EE2-D59AC39BAB0B}"/>
              </a:ext>
            </a:extLst>
          </p:cNvPr>
          <p:cNvSpPr/>
          <p:nvPr/>
        </p:nvSpPr>
        <p:spPr>
          <a:xfrm>
            <a:off x="10340622" y="6333308"/>
            <a:ext cx="1557867" cy="428736"/>
          </a:xfrm>
          <a:prstGeom prst="rect">
            <a:avLst/>
          </a:prstGeom>
          <a:gradFill flip="none" rotWithShape="1">
            <a:gsLst>
              <a:gs pos="0">
                <a:srgbClr val="4A2E87"/>
              </a:gs>
              <a:gs pos="100000">
                <a:srgbClr val="224F9F"/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88957-1146-47A7-B932-9C8F51C745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734050" cy="4146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4000"/>
              </a:lnSpc>
            </a:pPr>
            <a:r>
              <a:rPr lang="fr-F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Difficultés à :</a:t>
            </a:r>
          </a:p>
          <a:p>
            <a:pPr lvl="1"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Comprendre les chiffres et apprendre les faits mathématiques </a:t>
            </a:r>
          </a:p>
          <a:p>
            <a:pPr lvl="1"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Mémoriser et organiser les chiffres </a:t>
            </a:r>
          </a:p>
          <a:p>
            <a:pPr lvl="1"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Faire des calculs</a:t>
            </a:r>
          </a:p>
          <a:p>
            <a:pPr lvl="1"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Faire des opérations mathématiques abstraites</a:t>
            </a:r>
          </a:p>
          <a:p>
            <a:pPr lvl="1">
              <a:lnSpc>
                <a:spcPct val="114000"/>
              </a:lnSpc>
            </a:pPr>
            <a:r>
              <a:rPr lang="fr-F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Dire et estimer le temps</a:t>
            </a:r>
            <a:endParaRPr lang="fr-BE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098" name="Picture 2" descr="Mathématiques, Écolier, Calcul, École, Élève">
            <a:extLst>
              <a:ext uri="{FF2B5EF4-FFF2-40B4-BE49-F238E27FC236}">
                <a16:creationId xmlns:a16="http://schemas.microsoft.com/office/drawing/2014/main" id="{CE7C9C85-A014-418C-A6A3-8BE150C35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90" y="2095500"/>
            <a:ext cx="4849559" cy="299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1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1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3115</TotalTime>
  <Words>1761</Words>
  <Application>Microsoft Office PowerPoint</Application>
  <PresentationFormat>Grand écran</PresentationFormat>
  <Paragraphs>205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Verdana</vt:lpstr>
      <vt:lpstr>Wingdings</vt:lpstr>
      <vt:lpstr>Office Theme</vt:lpstr>
      <vt:lpstr>Présentation PowerPoint</vt:lpstr>
      <vt:lpstr>L'inclusion signifie donner le même accès et les mêmes chances à tous et à toutes, sans distinction de race, de sexe, de handicap ou de tout autre besoin particulier.</vt:lpstr>
      <vt:lpstr>Troubles spécifiques du langage et des apprentissages</vt:lpstr>
      <vt:lpstr>Troubles spécifiques du langage et des apprentissages</vt:lpstr>
      <vt:lpstr>Troubles spécifiques du langage et des apprentissages</vt:lpstr>
      <vt:lpstr>Quels sont les différents TSLA ?</vt:lpstr>
      <vt:lpstr>Dyslexie</vt:lpstr>
      <vt:lpstr>Dysgraphie</vt:lpstr>
      <vt:lpstr>Dyscalculie</vt:lpstr>
      <vt:lpstr>Dysphasie</vt:lpstr>
      <vt:lpstr>Dyspraxie</vt:lpstr>
      <vt:lpstr>Adaptations des énigmes</vt:lpstr>
      <vt:lpstr>Adaptations des énigmes</vt:lpstr>
      <vt:lpstr>Adaptations des énigmes</vt:lpstr>
      <vt:lpstr>Adaptations des énigmes</vt:lpstr>
      <vt:lpstr>Adaptations des énigmes</vt:lpstr>
      <vt:lpstr>Adaptations des énigmes</vt:lpstr>
      <vt:lpstr>Supports écrits</vt:lpstr>
      <vt:lpstr>Supports écrits</vt:lpstr>
      <vt:lpstr>Reférénces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 Noel</dc:creator>
  <cp:lastModifiedBy>Logopsycom Logopsycom</cp:lastModifiedBy>
  <cp:revision>158</cp:revision>
  <dcterms:created xsi:type="dcterms:W3CDTF">2020-06-12T07:20:37Z</dcterms:created>
  <dcterms:modified xsi:type="dcterms:W3CDTF">2021-02-04T16:14:37Z</dcterms:modified>
</cp:coreProperties>
</file>