
<file path=[Content_Types].xml><?xml version="1.0" encoding="utf-8"?>
<Types xmlns="http://schemas.openxmlformats.org/package/2006/content-types">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4" r:id="rId3"/>
    <p:sldId id="280" r:id="rId4"/>
    <p:sldId id="279" r:id="rId5"/>
    <p:sldId id="276" r:id="rId6"/>
    <p:sldId id="265" r:id="rId7"/>
    <p:sldId id="266" r:id="rId8"/>
    <p:sldId id="267" r:id="rId9"/>
    <p:sldId id="268" r:id="rId10"/>
    <p:sldId id="269" r:id="rId11"/>
    <p:sldId id="270" r:id="rId12"/>
    <p:sldId id="271" r:id="rId13"/>
    <p:sldId id="272" r:id="rId14"/>
    <p:sldId id="273" r:id="rId15"/>
    <p:sldId id="264" r:id="rId16"/>
    <p:sldId id="281" r:id="rId17"/>
    <p:sldId id="263" r:id="rId18"/>
    <p:sldId id="26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80F1B95-2CEF-4438-B98B-8051DC9ACD6C}">
          <p14:sldIdLst>
            <p14:sldId id="258"/>
            <p14:sldId id="274"/>
            <p14:sldId id="280"/>
            <p14:sldId id="279"/>
            <p14:sldId id="276"/>
            <p14:sldId id="265"/>
          </p14:sldIdLst>
        </p14:section>
        <p14:section name="Bonne série" id="{7AE10838-75C5-44B5-A1FA-18BB70F43CBD}">
          <p14:sldIdLst>
            <p14:sldId id="266"/>
            <p14:sldId id="267"/>
            <p14:sldId id="268"/>
            <p14:sldId id="269"/>
          </p14:sldIdLst>
        </p14:section>
        <p14:section name="Mauvaise série" id="{3D2BD315-0D79-4575-8CFB-82C5C395C864}">
          <p14:sldIdLst>
            <p14:sldId id="270"/>
            <p14:sldId id="271"/>
            <p14:sldId id="272"/>
            <p14:sldId id="273"/>
            <p14:sldId id="264"/>
            <p14:sldId id="281"/>
            <p14:sldId id="263"/>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F9F"/>
    <a:srgbClr val="4A2E87"/>
    <a:srgbClr val="FF6C7A"/>
    <a:srgbClr val="EEAE72"/>
    <a:srgbClr val="394799"/>
    <a:srgbClr val="EEB072"/>
    <a:srgbClr val="2860AB"/>
    <a:srgbClr val="FF6E7A"/>
    <a:srgbClr val="2EA3F2"/>
    <a:srgbClr val="4046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95220" autoAdjust="0"/>
  </p:normalViewPr>
  <p:slideViewPr>
    <p:cSldViewPr snapToGrid="0">
      <p:cViewPr varScale="1">
        <p:scale>
          <a:sx n="70" d="100"/>
          <a:sy n="70" d="100"/>
        </p:scale>
        <p:origin x="9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AA13C-F2CA-4266-B85B-9109FE2CCD3A}"/>
              </a:ext>
            </a:extLst>
          </p:cNvPr>
          <p:cNvSpPr>
            <a:spLocks noGrp="1"/>
          </p:cNvSpPr>
          <p:nvPr>
            <p:ph type="dt" sz="half" idx="10"/>
          </p:nvPr>
        </p:nvSpPr>
        <p:spPr/>
        <p:txBody>
          <a:bodyPr/>
          <a:lstStyle/>
          <a:p>
            <a:fld id="{774D82E9-9E70-47E6-B830-A397944B4B87}" type="datetimeFigureOut">
              <a:rPr lang="fr-FR" smtClean="0"/>
              <a:t>02/02/2021</a:t>
            </a:fld>
            <a:endParaRPr lang="fr-FR"/>
          </a:p>
        </p:txBody>
      </p:sp>
      <p:sp>
        <p:nvSpPr>
          <p:cNvPr id="5" name="Footer Placeholder 4">
            <a:extLst>
              <a:ext uri="{FF2B5EF4-FFF2-40B4-BE49-F238E27FC236}">
                <a16:creationId xmlns:a16="http://schemas.microsoft.com/office/drawing/2014/main" id="{27BB1C6A-9FBF-421B-A3F0-0AFB623FBA9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C8F7AC5-B8DD-40D6-B723-2098F93A9E2D}"/>
              </a:ext>
            </a:extLst>
          </p:cNvPr>
          <p:cNvSpPr>
            <a:spLocks noGrp="1"/>
          </p:cNvSpPr>
          <p:nvPr>
            <p:ph type="sldNum" sz="quarter" idx="12"/>
          </p:nvPr>
        </p:nvSpPr>
        <p:spPr/>
        <p:txBody>
          <a:bodyPr/>
          <a:lstStyle/>
          <a:p>
            <a:fld id="{31385FFD-FE6A-49BC-B8C5-FECD4531E30A}" type="slidenum">
              <a:rPr lang="fr-FR" smtClean="0"/>
              <a:t>‹N°›</a:t>
            </a:fld>
            <a:endParaRPr lang="fr-FR"/>
          </a:p>
        </p:txBody>
      </p:sp>
      <p:pic>
        <p:nvPicPr>
          <p:cNvPr id="8" name="Picture 7" descr="A picture containing computer&#10;&#10;Description automatically generated">
            <a:extLst>
              <a:ext uri="{FF2B5EF4-FFF2-40B4-BE49-F238E27FC236}">
                <a16:creationId xmlns:a16="http://schemas.microsoft.com/office/drawing/2014/main" id="{771785A2-C358-46E5-9DFB-A0B0FED04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8447" y="2125718"/>
            <a:ext cx="7835025" cy="4595757"/>
          </a:xfrm>
          <a:prstGeom prst="rect">
            <a:avLst/>
          </a:prstGeom>
        </p:spPr>
      </p:pic>
    </p:spTree>
    <p:extLst>
      <p:ext uri="{BB962C8B-B14F-4D97-AF65-F5344CB8AC3E}">
        <p14:creationId xmlns:p14="http://schemas.microsoft.com/office/powerpoint/2010/main" val="2359473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A2C8-A6C5-4484-8F10-B4C0FDA1A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A8749E92-E933-47BE-931E-13154097E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FE03B5E0-ED32-4D67-BBA7-A147B4A2A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A8F941-C88F-4382-9C50-CD11B9CD4805}"/>
              </a:ext>
            </a:extLst>
          </p:cNvPr>
          <p:cNvSpPr>
            <a:spLocks noGrp="1"/>
          </p:cNvSpPr>
          <p:nvPr>
            <p:ph type="dt" sz="half" idx="10"/>
          </p:nvPr>
        </p:nvSpPr>
        <p:spPr/>
        <p:txBody>
          <a:bodyPr/>
          <a:lstStyle/>
          <a:p>
            <a:fld id="{774D82E9-9E70-47E6-B830-A397944B4B87}" type="datetimeFigureOut">
              <a:rPr lang="fr-FR" smtClean="0"/>
              <a:t>02/02/2021</a:t>
            </a:fld>
            <a:endParaRPr lang="fr-FR"/>
          </a:p>
        </p:txBody>
      </p:sp>
      <p:sp>
        <p:nvSpPr>
          <p:cNvPr id="6" name="Footer Placeholder 5">
            <a:extLst>
              <a:ext uri="{FF2B5EF4-FFF2-40B4-BE49-F238E27FC236}">
                <a16:creationId xmlns:a16="http://schemas.microsoft.com/office/drawing/2014/main" id="{690FEFDA-DF8E-4903-B101-9D9E317713F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3D53E3F-4E33-4AB7-98F8-EFEE486023C0}"/>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704799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EB10-FB9A-4763-AB5A-4AD0FD1C689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9A1DABD-14AC-491B-B284-2AD696CA6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BD4B99D-837E-4A22-B2DC-FD93F5B1298A}"/>
              </a:ext>
            </a:extLst>
          </p:cNvPr>
          <p:cNvSpPr>
            <a:spLocks noGrp="1"/>
          </p:cNvSpPr>
          <p:nvPr>
            <p:ph type="dt" sz="half" idx="10"/>
          </p:nvPr>
        </p:nvSpPr>
        <p:spPr/>
        <p:txBody>
          <a:bodyPr/>
          <a:lstStyle/>
          <a:p>
            <a:fld id="{774D82E9-9E70-47E6-B830-A397944B4B87}" type="datetimeFigureOut">
              <a:rPr lang="fr-FR" smtClean="0"/>
              <a:t>02/02/2021</a:t>
            </a:fld>
            <a:endParaRPr lang="fr-FR"/>
          </a:p>
        </p:txBody>
      </p:sp>
      <p:sp>
        <p:nvSpPr>
          <p:cNvPr id="5" name="Footer Placeholder 4">
            <a:extLst>
              <a:ext uri="{FF2B5EF4-FFF2-40B4-BE49-F238E27FC236}">
                <a16:creationId xmlns:a16="http://schemas.microsoft.com/office/drawing/2014/main" id="{CB6C80E8-3E93-4EE4-99FA-125EB6B86FC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728A702-4223-479E-8FD3-84DDB4319BBA}"/>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2654912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C769C-12B4-4445-8C92-882D095D26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3D2FABC-778A-44A0-8ED3-64F929C389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20EEE64-7E93-46E5-A64A-D5C01C40E622}"/>
              </a:ext>
            </a:extLst>
          </p:cNvPr>
          <p:cNvSpPr>
            <a:spLocks noGrp="1"/>
          </p:cNvSpPr>
          <p:nvPr>
            <p:ph type="dt" sz="half" idx="10"/>
          </p:nvPr>
        </p:nvSpPr>
        <p:spPr/>
        <p:txBody>
          <a:bodyPr/>
          <a:lstStyle/>
          <a:p>
            <a:fld id="{774D82E9-9E70-47E6-B830-A397944B4B87}" type="datetimeFigureOut">
              <a:rPr lang="fr-FR" smtClean="0"/>
              <a:t>02/02/2021</a:t>
            </a:fld>
            <a:endParaRPr lang="fr-FR"/>
          </a:p>
        </p:txBody>
      </p:sp>
      <p:sp>
        <p:nvSpPr>
          <p:cNvPr id="5" name="Footer Placeholder 4">
            <a:extLst>
              <a:ext uri="{FF2B5EF4-FFF2-40B4-BE49-F238E27FC236}">
                <a16:creationId xmlns:a16="http://schemas.microsoft.com/office/drawing/2014/main" id="{B556D304-7547-4554-83C2-1409CF6099E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D27859D-D9DD-44DC-8AA6-4A9AD301C792}"/>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2259557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1A6928-4E20-4119-99FD-23E752187EF4}"/>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3C57E3F0-B779-4A76-AC24-0098F8BE7110}"/>
              </a:ext>
            </a:extLst>
          </p:cNvPr>
          <p:cNvSpPr/>
          <p:nvPr userDrawn="1"/>
        </p:nvSpPr>
        <p:spPr>
          <a:xfrm>
            <a:off x="4172756" y="298138"/>
            <a:ext cx="3846488" cy="6239822"/>
          </a:xfrm>
          <a:prstGeom prst="roundRect">
            <a:avLst/>
          </a:prstGeom>
          <a:gradFill>
            <a:gsLst>
              <a:gs pos="0">
                <a:srgbClr val="224F9F"/>
              </a:gs>
              <a:gs pos="100000">
                <a:srgbClr val="4A2E8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FD0A5F67-38C6-413F-A60A-305043E190AE}"/>
              </a:ext>
            </a:extLst>
          </p:cNvPr>
          <p:cNvSpPr/>
          <p:nvPr userDrawn="1"/>
        </p:nvSpPr>
        <p:spPr>
          <a:xfrm>
            <a:off x="4610637" y="805316"/>
            <a:ext cx="2949262" cy="682580"/>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46FE5D99-412E-4520-AD38-19D54AF4EEE6}"/>
              </a:ext>
            </a:extLst>
          </p:cNvPr>
          <p:cNvSpPr/>
          <p:nvPr userDrawn="1"/>
        </p:nvSpPr>
        <p:spPr>
          <a:xfrm>
            <a:off x="5693536" y="1977293"/>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2</a:t>
            </a:r>
          </a:p>
        </p:txBody>
      </p:sp>
      <p:sp>
        <p:nvSpPr>
          <p:cNvPr id="23" name="Rectangle : coins arrondis 22">
            <a:extLst>
              <a:ext uri="{FF2B5EF4-FFF2-40B4-BE49-F238E27FC236}">
                <a16:creationId xmlns:a16="http://schemas.microsoft.com/office/drawing/2014/main" id="{98BE2296-5C3A-42B3-B640-831CE1262AF5}"/>
              </a:ext>
            </a:extLst>
          </p:cNvPr>
          <p:cNvSpPr/>
          <p:nvPr userDrawn="1"/>
        </p:nvSpPr>
        <p:spPr>
          <a:xfrm>
            <a:off x="5712318" y="2796639"/>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5</a:t>
            </a:r>
          </a:p>
        </p:txBody>
      </p:sp>
      <p:sp>
        <p:nvSpPr>
          <p:cNvPr id="24" name="Rectangle : coins arrondis 23">
            <a:extLst>
              <a:ext uri="{FF2B5EF4-FFF2-40B4-BE49-F238E27FC236}">
                <a16:creationId xmlns:a16="http://schemas.microsoft.com/office/drawing/2014/main" id="{8AA3CD27-6C6F-473C-97C2-CFD4254F50CE}"/>
              </a:ext>
            </a:extLst>
          </p:cNvPr>
          <p:cNvSpPr/>
          <p:nvPr userDrawn="1"/>
        </p:nvSpPr>
        <p:spPr>
          <a:xfrm>
            <a:off x="5725733" y="3645109"/>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8</a:t>
            </a:r>
          </a:p>
        </p:txBody>
      </p:sp>
      <p:sp>
        <p:nvSpPr>
          <p:cNvPr id="25" name="Rectangle : coins arrondis 24">
            <a:extLst>
              <a:ext uri="{FF2B5EF4-FFF2-40B4-BE49-F238E27FC236}">
                <a16:creationId xmlns:a16="http://schemas.microsoft.com/office/drawing/2014/main" id="{A0C012CB-4FCD-460A-9659-15E8EF22A644}"/>
              </a:ext>
            </a:extLst>
          </p:cNvPr>
          <p:cNvSpPr/>
          <p:nvPr userDrawn="1"/>
        </p:nvSpPr>
        <p:spPr>
          <a:xfrm>
            <a:off x="5725733" y="4493579"/>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0</a:t>
            </a:r>
          </a:p>
        </p:txBody>
      </p:sp>
      <p:sp>
        <p:nvSpPr>
          <p:cNvPr id="26" name="Rectangle : coins arrondis 25">
            <a:extLst>
              <a:ext uri="{FF2B5EF4-FFF2-40B4-BE49-F238E27FC236}">
                <a16:creationId xmlns:a16="http://schemas.microsoft.com/office/drawing/2014/main" id="{DED1B6D3-27CA-4491-BDA7-0BEB0DDCE2C3}"/>
              </a:ext>
            </a:extLst>
          </p:cNvPr>
          <p:cNvSpPr/>
          <p:nvPr userDrawn="1"/>
        </p:nvSpPr>
        <p:spPr>
          <a:xfrm>
            <a:off x="4615467" y="1970851"/>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1</a:t>
            </a:r>
          </a:p>
        </p:txBody>
      </p:sp>
      <p:sp>
        <p:nvSpPr>
          <p:cNvPr id="27" name="Rectangle : coins arrondis 26">
            <a:extLst>
              <a:ext uri="{FF2B5EF4-FFF2-40B4-BE49-F238E27FC236}">
                <a16:creationId xmlns:a16="http://schemas.microsoft.com/office/drawing/2014/main" id="{FF0E6C52-7491-4A00-84AC-FE083D44D2E6}"/>
              </a:ext>
            </a:extLst>
          </p:cNvPr>
          <p:cNvSpPr/>
          <p:nvPr userDrawn="1"/>
        </p:nvSpPr>
        <p:spPr>
          <a:xfrm>
            <a:off x="4615467" y="2807980"/>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4</a:t>
            </a:r>
          </a:p>
        </p:txBody>
      </p:sp>
      <p:sp>
        <p:nvSpPr>
          <p:cNvPr id="28" name="Rectangle : coins arrondis 27">
            <a:extLst>
              <a:ext uri="{FF2B5EF4-FFF2-40B4-BE49-F238E27FC236}">
                <a16:creationId xmlns:a16="http://schemas.microsoft.com/office/drawing/2014/main" id="{0306D56E-AE52-49F7-BEC4-48F82D8A7712}"/>
              </a:ext>
            </a:extLst>
          </p:cNvPr>
          <p:cNvSpPr/>
          <p:nvPr userDrawn="1"/>
        </p:nvSpPr>
        <p:spPr>
          <a:xfrm>
            <a:off x="4628882" y="3645109"/>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7</a:t>
            </a:r>
          </a:p>
        </p:txBody>
      </p:sp>
      <p:sp>
        <p:nvSpPr>
          <p:cNvPr id="29" name="Rectangle : coins arrondis 28">
            <a:extLst>
              <a:ext uri="{FF2B5EF4-FFF2-40B4-BE49-F238E27FC236}">
                <a16:creationId xmlns:a16="http://schemas.microsoft.com/office/drawing/2014/main" id="{501B4179-9B74-426C-A436-FE9E0FCBDB8B}"/>
              </a:ext>
            </a:extLst>
          </p:cNvPr>
          <p:cNvSpPr/>
          <p:nvPr userDrawn="1"/>
        </p:nvSpPr>
        <p:spPr>
          <a:xfrm>
            <a:off x="6800045" y="1977293"/>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3</a:t>
            </a:r>
          </a:p>
        </p:txBody>
      </p:sp>
      <p:sp>
        <p:nvSpPr>
          <p:cNvPr id="30" name="Rectangle : coins arrondis 29">
            <a:extLst>
              <a:ext uri="{FF2B5EF4-FFF2-40B4-BE49-F238E27FC236}">
                <a16:creationId xmlns:a16="http://schemas.microsoft.com/office/drawing/2014/main" id="{623D15FB-8D6E-48D2-A151-02247214271C}"/>
              </a:ext>
            </a:extLst>
          </p:cNvPr>
          <p:cNvSpPr/>
          <p:nvPr userDrawn="1"/>
        </p:nvSpPr>
        <p:spPr>
          <a:xfrm>
            <a:off x="6800045" y="2814422"/>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6</a:t>
            </a:r>
          </a:p>
        </p:txBody>
      </p:sp>
      <p:sp>
        <p:nvSpPr>
          <p:cNvPr id="31" name="Rectangle : coins arrondis 30">
            <a:extLst>
              <a:ext uri="{FF2B5EF4-FFF2-40B4-BE49-F238E27FC236}">
                <a16:creationId xmlns:a16="http://schemas.microsoft.com/office/drawing/2014/main" id="{35AB7EC5-95E9-4E21-8527-1196E8D8B666}"/>
              </a:ext>
            </a:extLst>
          </p:cNvPr>
          <p:cNvSpPr/>
          <p:nvPr userDrawn="1"/>
        </p:nvSpPr>
        <p:spPr>
          <a:xfrm>
            <a:off x="6800045" y="3651551"/>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9</a:t>
            </a:r>
          </a:p>
        </p:txBody>
      </p:sp>
      <p:sp>
        <p:nvSpPr>
          <p:cNvPr id="32" name="Rectangle : coins arrondis 31">
            <a:extLst>
              <a:ext uri="{FF2B5EF4-FFF2-40B4-BE49-F238E27FC236}">
                <a16:creationId xmlns:a16="http://schemas.microsoft.com/office/drawing/2014/main" id="{8F92FB00-E952-4192-A88E-310B8D057C4F}"/>
              </a:ext>
            </a:extLst>
          </p:cNvPr>
          <p:cNvSpPr/>
          <p:nvPr userDrawn="1"/>
        </p:nvSpPr>
        <p:spPr>
          <a:xfrm>
            <a:off x="4628882" y="5636432"/>
            <a:ext cx="2949262" cy="416252"/>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b="1" dirty="0">
                <a:ln w="0">
                  <a:noFill/>
                </a:ln>
                <a:gradFill>
                  <a:gsLst>
                    <a:gs pos="0">
                      <a:srgbClr val="EEAE72"/>
                    </a:gs>
                    <a:gs pos="100000">
                      <a:srgbClr val="FF6C7A"/>
                    </a:gs>
                  </a:gsLst>
                  <a:lin ang="0" scaled="0"/>
                </a:gradFill>
                <a:effectLst>
                  <a:outerShdw blurRad="38100" dist="12700" dir="2700000" algn="tl" rotWithShape="0">
                    <a:prstClr val="black">
                      <a:alpha val="40000"/>
                    </a:prstClr>
                  </a:outerShdw>
                </a:effectLst>
                <a:latin typeface="Trebuchet MS" panose="020B0603020202020204" pitchFamily="34" charset="0"/>
              </a:rPr>
              <a:t>ENTER</a:t>
            </a:r>
          </a:p>
        </p:txBody>
      </p:sp>
    </p:spTree>
    <p:extLst>
      <p:ext uri="{BB962C8B-B14F-4D97-AF65-F5344CB8AC3E}">
        <p14:creationId xmlns:p14="http://schemas.microsoft.com/office/powerpoint/2010/main" val="1555442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32E4-A3E6-450A-8B93-ABE7BF55E86E}"/>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596EB08-C4AF-4107-AA0E-200574FC3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201A9FE-C87C-474D-BAE4-35519789F08A}"/>
              </a:ext>
            </a:extLst>
          </p:cNvPr>
          <p:cNvSpPr>
            <a:spLocks noGrp="1"/>
          </p:cNvSpPr>
          <p:nvPr>
            <p:ph type="dt" sz="half" idx="10"/>
          </p:nvPr>
        </p:nvSpPr>
        <p:spPr/>
        <p:txBody>
          <a:bodyPr/>
          <a:lstStyle/>
          <a:p>
            <a:fld id="{774D82E9-9E70-47E6-B830-A397944B4B87}" type="datetimeFigureOut">
              <a:rPr lang="fr-FR" smtClean="0"/>
              <a:t>02/02/2021</a:t>
            </a:fld>
            <a:endParaRPr lang="fr-FR"/>
          </a:p>
        </p:txBody>
      </p:sp>
      <p:sp>
        <p:nvSpPr>
          <p:cNvPr id="5" name="Footer Placeholder 4">
            <a:extLst>
              <a:ext uri="{FF2B5EF4-FFF2-40B4-BE49-F238E27FC236}">
                <a16:creationId xmlns:a16="http://schemas.microsoft.com/office/drawing/2014/main" id="{60CE11A2-FB30-4170-A8A4-DAC092E5ECA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E706E1E-752D-4712-BE19-9AF852746D08}"/>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1254498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B71B-C319-47A2-BC63-75C6280CD4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4D92FEA2-7C8D-4704-8E6D-097179A89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79AB1-E0ED-49A0-AF6A-26D3A16FB3D6}"/>
              </a:ext>
            </a:extLst>
          </p:cNvPr>
          <p:cNvSpPr>
            <a:spLocks noGrp="1"/>
          </p:cNvSpPr>
          <p:nvPr>
            <p:ph type="dt" sz="half" idx="10"/>
          </p:nvPr>
        </p:nvSpPr>
        <p:spPr/>
        <p:txBody>
          <a:bodyPr/>
          <a:lstStyle/>
          <a:p>
            <a:fld id="{774D82E9-9E70-47E6-B830-A397944B4B87}" type="datetimeFigureOut">
              <a:rPr lang="fr-FR" smtClean="0"/>
              <a:t>02/02/2021</a:t>
            </a:fld>
            <a:endParaRPr lang="fr-FR"/>
          </a:p>
        </p:txBody>
      </p:sp>
      <p:sp>
        <p:nvSpPr>
          <p:cNvPr id="5" name="Footer Placeholder 4">
            <a:extLst>
              <a:ext uri="{FF2B5EF4-FFF2-40B4-BE49-F238E27FC236}">
                <a16:creationId xmlns:a16="http://schemas.microsoft.com/office/drawing/2014/main" id="{0987D971-9A28-4110-86E3-2FF18E548C3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7910D5D-34B6-4645-B48A-4520682A429C}"/>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3464213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40D8-434D-4F84-821A-E348439CF5B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E5E3A163-B0EB-4E88-8133-A003E4CB7C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52D540AE-2614-40ED-B7EA-B2D7E052F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722E5749-F6EB-4CD7-A274-1BF07F117468}"/>
              </a:ext>
            </a:extLst>
          </p:cNvPr>
          <p:cNvSpPr>
            <a:spLocks noGrp="1"/>
          </p:cNvSpPr>
          <p:nvPr>
            <p:ph type="dt" sz="half" idx="10"/>
          </p:nvPr>
        </p:nvSpPr>
        <p:spPr/>
        <p:txBody>
          <a:bodyPr/>
          <a:lstStyle/>
          <a:p>
            <a:fld id="{774D82E9-9E70-47E6-B830-A397944B4B87}" type="datetimeFigureOut">
              <a:rPr lang="fr-FR" smtClean="0"/>
              <a:t>02/02/2021</a:t>
            </a:fld>
            <a:endParaRPr lang="fr-FR"/>
          </a:p>
        </p:txBody>
      </p:sp>
      <p:sp>
        <p:nvSpPr>
          <p:cNvPr id="6" name="Footer Placeholder 5">
            <a:extLst>
              <a:ext uri="{FF2B5EF4-FFF2-40B4-BE49-F238E27FC236}">
                <a16:creationId xmlns:a16="http://schemas.microsoft.com/office/drawing/2014/main" id="{2A2D43D1-D5A9-482D-A85A-EB80552C993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E163CE5-E44A-4E30-B573-E92D435CCDB9}"/>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3063349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04EF-F880-40B8-8AAF-6326805FC8EC}"/>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EFB7680-0D03-4CDF-AECB-54AA4BB6C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B2654-9D10-4D3C-9B89-0B53BA0183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8C4225A1-91C5-4852-A711-3BCFE722B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9EF21E-C8DC-4DC9-93F0-3479CCB17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4342D3D-31CF-4167-80EC-144FD2AFA0B4}"/>
              </a:ext>
            </a:extLst>
          </p:cNvPr>
          <p:cNvSpPr>
            <a:spLocks noGrp="1"/>
          </p:cNvSpPr>
          <p:nvPr>
            <p:ph type="dt" sz="half" idx="10"/>
          </p:nvPr>
        </p:nvSpPr>
        <p:spPr/>
        <p:txBody>
          <a:bodyPr/>
          <a:lstStyle/>
          <a:p>
            <a:fld id="{774D82E9-9E70-47E6-B830-A397944B4B87}" type="datetimeFigureOut">
              <a:rPr lang="fr-FR" smtClean="0"/>
              <a:t>02/02/2021</a:t>
            </a:fld>
            <a:endParaRPr lang="fr-FR"/>
          </a:p>
        </p:txBody>
      </p:sp>
      <p:sp>
        <p:nvSpPr>
          <p:cNvPr id="8" name="Footer Placeholder 7">
            <a:extLst>
              <a:ext uri="{FF2B5EF4-FFF2-40B4-BE49-F238E27FC236}">
                <a16:creationId xmlns:a16="http://schemas.microsoft.com/office/drawing/2014/main" id="{579DE2EF-B6CF-4854-8F2E-B81CD7E3DC3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39A00024-9B17-43FC-97F0-425288E297EB}"/>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1892730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CCA7-8595-4CB9-9D01-41B63DA0D044}"/>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62D0185D-EEBA-4BEE-A1C4-1FF981E0B39B}"/>
              </a:ext>
            </a:extLst>
          </p:cNvPr>
          <p:cNvSpPr>
            <a:spLocks noGrp="1"/>
          </p:cNvSpPr>
          <p:nvPr>
            <p:ph type="dt" sz="half" idx="10"/>
          </p:nvPr>
        </p:nvSpPr>
        <p:spPr/>
        <p:txBody>
          <a:bodyPr/>
          <a:lstStyle/>
          <a:p>
            <a:fld id="{774D82E9-9E70-47E6-B830-A397944B4B87}" type="datetimeFigureOut">
              <a:rPr lang="fr-FR" smtClean="0"/>
              <a:t>02/02/2021</a:t>
            </a:fld>
            <a:endParaRPr lang="fr-FR"/>
          </a:p>
        </p:txBody>
      </p:sp>
      <p:sp>
        <p:nvSpPr>
          <p:cNvPr id="4" name="Footer Placeholder 3">
            <a:extLst>
              <a:ext uri="{FF2B5EF4-FFF2-40B4-BE49-F238E27FC236}">
                <a16:creationId xmlns:a16="http://schemas.microsoft.com/office/drawing/2014/main" id="{B1B7FA00-43B8-4E8D-A923-FA97FE7D3105}"/>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D62B4DC-3CA5-47CD-B1BA-ADA8315C23C5}"/>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1033343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228D4A-7B92-434B-A953-BF62A02D33F6}"/>
              </a:ext>
            </a:extLst>
          </p:cNvPr>
          <p:cNvSpPr>
            <a:spLocks noGrp="1"/>
          </p:cNvSpPr>
          <p:nvPr>
            <p:ph type="ftr" sz="quarter" idx="11"/>
          </p:nvPr>
        </p:nvSpPr>
        <p:spPr/>
        <p:txBody>
          <a:bodyPr/>
          <a:lstStyle/>
          <a:p>
            <a:endParaRPr lang="fr-FR" dirty="0"/>
          </a:p>
        </p:txBody>
      </p:sp>
      <p:sp>
        <p:nvSpPr>
          <p:cNvPr id="4" name="Slide Number Placeholder 3">
            <a:extLst>
              <a:ext uri="{FF2B5EF4-FFF2-40B4-BE49-F238E27FC236}">
                <a16:creationId xmlns:a16="http://schemas.microsoft.com/office/drawing/2014/main" id="{2A3BC931-A153-44F9-B46B-591269F9D93B}"/>
              </a:ext>
            </a:extLst>
          </p:cNvPr>
          <p:cNvSpPr>
            <a:spLocks noGrp="1"/>
          </p:cNvSpPr>
          <p:nvPr>
            <p:ph type="sldNum" sz="quarter" idx="12"/>
          </p:nvPr>
        </p:nvSpPr>
        <p:spPr/>
        <p:txBody>
          <a:bodyPr/>
          <a:lstStyle/>
          <a:p>
            <a:fld id="{31385FFD-FE6A-49BC-B8C5-FECD4531E30A}" type="slidenum">
              <a:rPr lang="fr-FR" smtClean="0"/>
              <a:t>‹N°›</a:t>
            </a:fld>
            <a:endParaRPr lang="fr-FR"/>
          </a:p>
        </p:txBody>
      </p:sp>
      <p:pic>
        <p:nvPicPr>
          <p:cNvPr id="5" name="Picture 4" descr="A picture containing clock&#10;&#10;Description automatically generated">
            <a:extLst>
              <a:ext uri="{FF2B5EF4-FFF2-40B4-BE49-F238E27FC236}">
                <a16:creationId xmlns:a16="http://schemas.microsoft.com/office/drawing/2014/main" id="{FFE977EB-30F4-471B-ADF1-97F9561D5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4047" y="6198318"/>
            <a:ext cx="2158258" cy="589113"/>
          </a:xfrm>
          <a:prstGeom prst="rect">
            <a:avLst/>
          </a:prstGeom>
        </p:spPr>
      </p:pic>
    </p:spTree>
    <p:extLst>
      <p:ext uri="{BB962C8B-B14F-4D97-AF65-F5344CB8AC3E}">
        <p14:creationId xmlns:p14="http://schemas.microsoft.com/office/powerpoint/2010/main" val="2234248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0A38-9742-4EAD-82BB-FA3F74279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C43D295A-024E-4D16-8349-512B98C91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46443FE1-DDD3-4AA7-8219-ED9CFE60C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B5497-A954-4B43-AD91-40FABA34B78E}"/>
              </a:ext>
            </a:extLst>
          </p:cNvPr>
          <p:cNvSpPr>
            <a:spLocks noGrp="1"/>
          </p:cNvSpPr>
          <p:nvPr>
            <p:ph type="dt" sz="half" idx="10"/>
          </p:nvPr>
        </p:nvSpPr>
        <p:spPr/>
        <p:txBody>
          <a:bodyPr/>
          <a:lstStyle/>
          <a:p>
            <a:fld id="{774D82E9-9E70-47E6-B830-A397944B4B87}" type="datetimeFigureOut">
              <a:rPr lang="fr-FR" smtClean="0"/>
              <a:t>02/02/2021</a:t>
            </a:fld>
            <a:endParaRPr lang="fr-FR"/>
          </a:p>
        </p:txBody>
      </p:sp>
      <p:sp>
        <p:nvSpPr>
          <p:cNvPr id="6" name="Footer Placeholder 5">
            <a:extLst>
              <a:ext uri="{FF2B5EF4-FFF2-40B4-BE49-F238E27FC236}">
                <a16:creationId xmlns:a16="http://schemas.microsoft.com/office/drawing/2014/main" id="{C5EAAEB6-10E1-4F02-B24E-D96B1288AF3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4958F56-0BB3-4E0F-90CC-2B24F94E348D}"/>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885657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6C7A"/>
            </a:gs>
            <a:gs pos="100000">
              <a:srgbClr val="EEAE72"/>
            </a:gs>
          </a:gsLst>
          <a:lin ang="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F2A3C-774A-455D-9D95-22F26F6BF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B133B376-B16D-46B6-B566-CE288F331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7CEC15E-EA03-49D6-AA2A-ADA564A53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D82E9-9E70-47E6-B830-A397944B4B87}" type="datetimeFigureOut">
              <a:rPr lang="fr-FR" smtClean="0"/>
              <a:t>02/02/2021</a:t>
            </a:fld>
            <a:endParaRPr lang="fr-FR"/>
          </a:p>
        </p:txBody>
      </p:sp>
      <p:sp>
        <p:nvSpPr>
          <p:cNvPr id="5" name="Footer Placeholder 4">
            <a:extLst>
              <a:ext uri="{FF2B5EF4-FFF2-40B4-BE49-F238E27FC236}">
                <a16:creationId xmlns:a16="http://schemas.microsoft.com/office/drawing/2014/main" id="{7F4EC616-7C11-4651-B612-23E27D42F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997DBCF1-DB5B-4945-9251-9C6F6F644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85FFD-FE6A-49BC-B8C5-FECD4531E30A}" type="slidenum">
              <a:rPr lang="fr-FR" smtClean="0"/>
              <a:t>‹N°›</a:t>
            </a:fld>
            <a:endParaRPr lang="fr-FR"/>
          </a:p>
        </p:txBody>
      </p:sp>
      <p:pic>
        <p:nvPicPr>
          <p:cNvPr id="19" name="Picture 18" descr="A picture containing drawing&#10;&#10;Description automatically generated">
            <a:extLst>
              <a:ext uri="{FF2B5EF4-FFF2-40B4-BE49-F238E27FC236}">
                <a16:creationId xmlns:a16="http://schemas.microsoft.com/office/drawing/2014/main" id="{36CCD4E7-589F-488C-98A4-185353CEF1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959616"/>
            <a:ext cx="2844047" cy="1066518"/>
          </a:xfrm>
          <a:prstGeom prst="rect">
            <a:avLst/>
          </a:prstGeom>
        </p:spPr>
      </p:pic>
    </p:spTree>
    <p:extLst>
      <p:ext uri="{BB962C8B-B14F-4D97-AF65-F5344CB8AC3E}">
        <p14:creationId xmlns:p14="http://schemas.microsoft.com/office/powerpoint/2010/main" val="181286141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3.wav"/><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thecodex.ca/wp-content/uploads/2016/08/00511Wiemker-et-al-Paper-Escape-Room-Games.pdf" TargetMode="External"/><Relationship Id="rId2" Type="http://schemas.openxmlformats.org/officeDocument/2006/relationships/hyperlink" Target="http://scottnicholson.com/pubs/erfacwhite.pdf"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audio" Target="../media/audio1.wav"/><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6C7A"/>
            </a:gs>
            <a:gs pos="100000">
              <a:srgbClr val="EEAE72"/>
            </a:gs>
          </a:gsLst>
          <a:lin ang="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F6857A-EF2B-4070-AE9C-68EA559D0724}"/>
              </a:ext>
            </a:extLst>
          </p:cNvPr>
          <p:cNvSpPr txBox="1"/>
          <p:nvPr/>
        </p:nvSpPr>
        <p:spPr>
          <a:xfrm flipH="1">
            <a:off x="579115" y="304800"/>
            <a:ext cx="7445211" cy="1569660"/>
          </a:xfrm>
          <a:prstGeom prst="rect">
            <a:avLst/>
          </a:prstGeom>
          <a:noFill/>
        </p:spPr>
        <p:txBody>
          <a:bodyPr wrap="square" rtlCol="0">
            <a:spAutoFit/>
          </a:bodyPr>
          <a:lstStyle/>
          <a:p>
            <a:r>
              <a:rPr lang="fr-FR" sz="9600" b="1"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GRAIN 13-15</a:t>
            </a:r>
          </a:p>
        </p:txBody>
      </p:sp>
      <p:sp>
        <p:nvSpPr>
          <p:cNvPr id="3" name="Rectangle 2">
            <a:hlinkClick r:id="" action="ppaction://hlinkshowjump?jump=nextslide"/>
            <a:extLst>
              <a:ext uri="{FF2B5EF4-FFF2-40B4-BE49-F238E27FC236}">
                <a16:creationId xmlns:a16="http://schemas.microsoft.com/office/drawing/2014/main" id="{06FF20D9-43ED-4D1B-8A14-8BBD14F906BA}"/>
              </a:ext>
            </a:extLst>
          </p:cNvPr>
          <p:cNvSpPr/>
          <p:nvPr/>
        </p:nvSpPr>
        <p:spPr>
          <a:xfrm>
            <a:off x="0" y="-70339"/>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extBox 1">
            <a:extLst>
              <a:ext uri="{FF2B5EF4-FFF2-40B4-BE49-F238E27FC236}">
                <a16:creationId xmlns:a16="http://schemas.microsoft.com/office/drawing/2014/main" id="{5DB1F670-DFEE-4EEA-941F-5C3F5E5E8505}"/>
              </a:ext>
            </a:extLst>
          </p:cNvPr>
          <p:cNvSpPr txBox="1"/>
          <p:nvPr/>
        </p:nvSpPr>
        <p:spPr>
          <a:xfrm>
            <a:off x="648566" y="1770288"/>
            <a:ext cx="5034604" cy="954107"/>
          </a:xfrm>
          <a:prstGeom prst="rect">
            <a:avLst/>
          </a:prstGeom>
          <a:noFill/>
        </p:spPr>
        <p:txBody>
          <a:bodyPr wrap="square" rtlCol="0">
            <a:spAutoFit/>
          </a:bodyPr>
          <a:lstStyle/>
          <a:p>
            <a:r>
              <a:rPr lang="en-US" sz="2800" i="1" dirty="0">
                <a:ln w="0">
                  <a:noFill/>
                </a:ln>
                <a:solidFill>
                  <a:schemeClr val="bg1"/>
                </a:solidFill>
                <a:effectLst>
                  <a:outerShdw blurRad="38100" dist="38100" dir="2700000" algn="tl">
                    <a:srgbClr val="000000">
                      <a:alpha val="43137"/>
                    </a:srgbClr>
                  </a:outerShdw>
                </a:effectLst>
                <a:latin typeface="Trebuchet MS" panose="020B0603020202020204" pitchFamily="34" charset="0"/>
              </a:rPr>
              <a:t>Structures des Puzzles dans les Escape Rooms</a:t>
            </a:r>
            <a:endParaRPr lang="fr-FR" sz="2800" i="1" dirty="0">
              <a:ln w="0">
                <a:noFill/>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847809008"/>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885A0565-3B70-403B-A6A8-49928B9FE327}"/>
              </a:ext>
            </a:extLst>
          </p:cNvPr>
          <p:cNvSpPr/>
          <p:nvPr/>
        </p:nvSpPr>
        <p:spPr>
          <a:xfrm>
            <a:off x="4329403" y="1773936"/>
            <a:ext cx="3545633" cy="3639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hlinkClick r:id="rId4" action="ppaction://hlinksldjump">
              <a:snd r:embed="rId5" name="applause.wav"/>
            </a:hlinkClick>
            <a:extLst>
              <a:ext uri="{FF2B5EF4-FFF2-40B4-BE49-F238E27FC236}">
                <a16:creationId xmlns:a16="http://schemas.microsoft.com/office/drawing/2014/main" id="{D3FBCF31-87A8-44C5-A5A2-6E5B93E4A4B4}"/>
              </a:ext>
            </a:extLst>
          </p:cNvPr>
          <p:cNvSpPr/>
          <p:nvPr/>
        </p:nvSpPr>
        <p:spPr>
          <a:xfrm>
            <a:off x="4870580" y="5413248"/>
            <a:ext cx="2332653" cy="8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3637632-DD5E-4825-BD6C-93098B3033D8}"/>
              </a:ext>
            </a:extLst>
          </p:cNvPr>
          <p:cNvSpPr txBox="1"/>
          <p:nvPr/>
        </p:nvSpPr>
        <p:spPr>
          <a:xfrm>
            <a:off x="4739951"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6" name="ZoneTexte 5">
            <a:extLst>
              <a:ext uri="{FF2B5EF4-FFF2-40B4-BE49-F238E27FC236}">
                <a16:creationId xmlns:a16="http://schemas.microsoft.com/office/drawing/2014/main" id="{05DFC0EF-0DC7-43D0-BE37-8A45A8E5933D}"/>
              </a:ext>
            </a:extLst>
          </p:cNvPr>
          <p:cNvSpPr txBox="1"/>
          <p:nvPr/>
        </p:nvSpPr>
        <p:spPr>
          <a:xfrm>
            <a:off x="5455239"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11" name="ZoneTexte 10">
            <a:extLst>
              <a:ext uri="{FF2B5EF4-FFF2-40B4-BE49-F238E27FC236}">
                <a16:creationId xmlns:a16="http://schemas.microsoft.com/office/drawing/2014/main" id="{CE5FAE23-40D8-4306-A40A-06412440B4B6}"/>
              </a:ext>
            </a:extLst>
          </p:cNvPr>
          <p:cNvSpPr txBox="1"/>
          <p:nvPr/>
        </p:nvSpPr>
        <p:spPr>
          <a:xfrm>
            <a:off x="6170527"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12" name="ZoneTexte 11">
            <a:extLst>
              <a:ext uri="{FF2B5EF4-FFF2-40B4-BE49-F238E27FC236}">
                <a16:creationId xmlns:a16="http://schemas.microsoft.com/office/drawing/2014/main" id="{3C640DFB-DCAC-42E0-A47A-9C477836C0EC}"/>
              </a:ext>
            </a:extLst>
          </p:cNvPr>
          <p:cNvSpPr txBox="1"/>
          <p:nvPr/>
        </p:nvSpPr>
        <p:spPr>
          <a:xfrm>
            <a:off x="6885814"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Tree>
    <p:extLst>
      <p:ext uri="{BB962C8B-B14F-4D97-AF65-F5344CB8AC3E}">
        <p14:creationId xmlns:p14="http://schemas.microsoft.com/office/powerpoint/2010/main" val="3581749749"/>
      </p:ext>
    </p:extLst>
  </p:cSld>
  <p:clrMapOvr>
    <a:masterClrMapping/>
  </p:clrMapOvr>
  <mc:AlternateContent xmlns:mc="http://schemas.openxmlformats.org/markup-compatibility/2006" xmlns:p14="http://schemas.microsoft.com/office/powerpoint/2010/main">
    <mc:Choice Requires="p14">
      <p:transition p14:dur="0" advClick="0">
        <p:sndAc>
          <p:stSnd>
            <p:snd r:embed="rId2" name="click.wav"/>
          </p:stSnd>
        </p:sndAc>
      </p:transition>
    </mc:Choice>
    <mc:Fallback xmlns="">
      <p:transition advClick="0">
        <p:sndAc>
          <p:stSnd>
            <p:snd r:embed="rId6" name="click.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nextslide"/>
            <a:extLst>
              <a:ext uri="{FF2B5EF4-FFF2-40B4-BE49-F238E27FC236}">
                <a16:creationId xmlns:a16="http://schemas.microsoft.com/office/drawing/2014/main" id="{885A0565-3B70-403B-A6A8-49928B9FE327}"/>
              </a:ext>
            </a:extLst>
          </p:cNvPr>
          <p:cNvSpPr/>
          <p:nvPr/>
        </p:nvSpPr>
        <p:spPr>
          <a:xfrm>
            <a:off x="4329403" y="1773936"/>
            <a:ext cx="3545633" cy="3639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hlinkClick r:id="rId3" action="ppaction://hlinksldjump">
              <a:snd r:embed="rId4" name="bomb.wav"/>
            </a:hlinkClick>
            <a:extLst>
              <a:ext uri="{FF2B5EF4-FFF2-40B4-BE49-F238E27FC236}">
                <a16:creationId xmlns:a16="http://schemas.microsoft.com/office/drawing/2014/main" id="{D3FBCF31-87A8-44C5-A5A2-6E5B93E4A4B4}"/>
              </a:ext>
            </a:extLst>
          </p:cNvPr>
          <p:cNvSpPr/>
          <p:nvPr/>
        </p:nvSpPr>
        <p:spPr>
          <a:xfrm>
            <a:off x="4870580" y="5413248"/>
            <a:ext cx="2332653" cy="8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3637632-DD5E-4825-BD6C-93098B3033D8}"/>
              </a:ext>
            </a:extLst>
          </p:cNvPr>
          <p:cNvSpPr txBox="1"/>
          <p:nvPr/>
        </p:nvSpPr>
        <p:spPr>
          <a:xfrm>
            <a:off x="4739951"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Tree>
    <p:extLst>
      <p:ext uri="{BB962C8B-B14F-4D97-AF65-F5344CB8AC3E}">
        <p14:creationId xmlns:p14="http://schemas.microsoft.com/office/powerpoint/2010/main" val="3540894457"/>
      </p:ext>
    </p:extLst>
  </p:cSld>
  <p:clrMapOvr>
    <a:masterClrMapping/>
  </p:clrMapOvr>
  <mc:AlternateContent xmlns:mc="http://schemas.openxmlformats.org/markup-compatibility/2006" xmlns:p14="http://schemas.microsoft.com/office/powerpoint/2010/main">
    <mc:Choice Requires="p14">
      <p:transition p14:dur="0" advClick="0">
        <p:sndAc>
          <p:stSnd>
            <p:snd r:embed="rId2" name="click.wav"/>
          </p:stSnd>
        </p:sndAc>
      </p:transition>
    </mc:Choice>
    <mc:Fallback xmlns="">
      <p:transition advClick="0">
        <p:sndAc>
          <p:stSnd>
            <p:snd r:embed="rId5" name="click.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nextslide"/>
            <a:extLst>
              <a:ext uri="{FF2B5EF4-FFF2-40B4-BE49-F238E27FC236}">
                <a16:creationId xmlns:a16="http://schemas.microsoft.com/office/drawing/2014/main" id="{885A0565-3B70-403B-A6A8-49928B9FE327}"/>
              </a:ext>
            </a:extLst>
          </p:cNvPr>
          <p:cNvSpPr/>
          <p:nvPr/>
        </p:nvSpPr>
        <p:spPr>
          <a:xfrm>
            <a:off x="4329403" y="1773936"/>
            <a:ext cx="3545633" cy="3639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hlinkClick r:id="rId3" action="ppaction://hlinksldjump">
              <a:snd r:embed="rId4" name="bomb.wav"/>
            </a:hlinkClick>
            <a:extLst>
              <a:ext uri="{FF2B5EF4-FFF2-40B4-BE49-F238E27FC236}">
                <a16:creationId xmlns:a16="http://schemas.microsoft.com/office/drawing/2014/main" id="{D3FBCF31-87A8-44C5-A5A2-6E5B93E4A4B4}"/>
              </a:ext>
            </a:extLst>
          </p:cNvPr>
          <p:cNvSpPr/>
          <p:nvPr/>
        </p:nvSpPr>
        <p:spPr>
          <a:xfrm>
            <a:off x="4870580" y="5413248"/>
            <a:ext cx="2332653" cy="8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3637632-DD5E-4825-BD6C-93098B3033D8}"/>
              </a:ext>
            </a:extLst>
          </p:cNvPr>
          <p:cNvSpPr txBox="1"/>
          <p:nvPr/>
        </p:nvSpPr>
        <p:spPr>
          <a:xfrm>
            <a:off x="4739951"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6" name="ZoneTexte 5">
            <a:extLst>
              <a:ext uri="{FF2B5EF4-FFF2-40B4-BE49-F238E27FC236}">
                <a16:creationId xmlns:a16="http://schemas.microsoft.com/office/drawing/2014/main" id="{05DFC0EF-0DC7-43D0-BE37-8A45A8E5933D}"/>
              </a:ext>
            </a:extLst>
          </p:cNvPr>
          <p:cNvSpPr txBox="1"/>
          <p:nvPr/>
        </p:nvSpPr>
        <p:spPr>
          <a:xfrm>
            <a:off x="5455239"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Tree>
    <p:extLst>
      <p:ext uri="{BB962C8B-B14F-4D97-AF65-F5344CB8AC3E}">
        <p14:creationId xmlns:p14="http://schemas.microsoft.com/office/powerpoint/2010/main" val="4180189734"/>
      </p:ext>
    </p:extLst>
  </p:cSld>
  <p:clrMapOvr>
    <a:masterClrMapping/>
  </p:clrMapOvr>
  <mc:AlternateContent xmlns:mc="http://schemas.openxmlformats.org/markup-compatibility/2006" xmlns:p14="http://schemas.microsoft.com/office/powerpoint/2010/main">
    <mc:Choice Requires="p14">
      <p:transition p14:dur="0" advClick="0">
        <p:sndAc>
          <p:stSnd>
            <p:snd r:embed="rId2" name="click.wav"/>
          </p:stSnd>
        </p:sndAc>
      </p:transition>
    </mc:Choice>
    <mc:Fallback xmlns="">
      <p:transition advClick="0">
        <p:sndAc>
          <p:stSnd>
            <p:snd r:embed="rId5" name="click.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nextslide"/>
            <a:extLst>
              <a:ext uri="{FF2B5EF4-FFF2-40B4-BE49-F238E27FC236}">
                <a16:creationId xmlns:a16="http://schemas.microsoft.com/office/drawing/2014/main" id="{885A0565-3B70-403B-A6A8-49928B9FE327}"/>
              </a:ext>
            </a:extLst>
          </p:cNvPr>
          <p:cNvSpPr/>
          <p:nvPr/>
        </p:nvSpPr>
        <p:spPr>
          <a:xfrm>
            <a:off x="4329403" y="1773936"/>
            <a:ext cx="3545633" cy="3639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hlinkClick r:id="rId3" action="ppaction://hlinksldjump">
              <a:snd r:embed="rId4" name="bomb.wav"/>
            </a:hlinkClick>
            <a:extLst>
              <a:ext uri="{FF2B5EF4-FFF2-40B4-BE49-F238E27FC236}">
                <a16:creationId xmlns:a16="http://schemas.microsoft.com/office/drawing/2014/main" id="{D3FBCF31-87A8-44C5-A5A2-6E5B93E4A4B4}"/>
              </a:ext>
            </a:extLst>
          </p:cNvPr>
          <p:cNvSpPr/>
          <p:nvPr/>
        </p:nvSpPr>
        <p:spPr>
          <a:xfrm>
            <a:off x="4870580" y="5413248"/>
            <a:ext cx="2332653" cy="8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3637632-DD5E-4825-BD6C-93098B3033D8}"/>
              </a:ext>
            </a:extLst>
          </p:cNvPr>
          <p:cNvSpPr txBox="1"/>
          <p:nvPr/>
        </p:nvSpPr>
        <p:spPr>
          <a:xfrm>
            <a:off x="4739951"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6" name="ZoneTexte 5">
            <a:extLst>
              <a:ext uri="{FF2B5EF4-FFF2-40B4-BE49-F238E27FC236}">
                <a16:creationId xmlns:a16="http://schemas.microsoft.com/office/drawing/2014/main" id="{05DFC0EF-0DC7-43D0-BE37-8A45A8E5933D}"/>
              </a:ext>
            </a:extLst>
          </p:cNvPr>
          <p:cNvSpPr txBox="1"/>
          <p:nvPr/>
        </p:nvSpPr>
        <p:spPr>
          <a:xfrm>
            <a:off x="5455239"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11" name="ZoneTexte 10">
            <a:extLst>
              <a:ext uri="{FF2B5EF4-FFF2-40B4-BE49-F238E27FC236}">
                <a16:creationId xmlns:a16="http://schemas.microsoft.com/office/drawing/2014/main" id="{CE5FAE23-40D8-4306-A40A-06412440B4B6}"/>
              </a:ext>
            </a:extLst>
          </p:cNvPr>
          <p:cNvSpPr txBox="1"/>
          <p:nvPr/>
        </p:nvSpPr>
        <p:spPr>
          <a:xfrm>
            <a:off x="6170527"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Tree>
    <p:extLst>
      <p:ext uri="{BB962C8B-B14F-4D97-AF65-F5344CB8AC3E}">
        <p14:creationId xmlns:p14="http://schemas.microsoft.com/office/powerpoint/2010/main" val="1191572288"/>
      </p:ext>
    </p:extLst>
  </p:cSld>
  <p:clrMapOvr>
    <a:masterClrMapping/>
  </p:clrMapOvr>
  <mc:AlternateContent xmlns:mc="http://schemas.openxmlformats.org/markup-compatibility/2006" xmlns:p14="http://schemas.microsoft.com/office/powerpoint/2010/main">
    <mc:Choice Requires="p14">
      <p:transition p14:dur="0" advClick="0">
        <p:sndAc>
          <p:stSnd>
            <p:snd r:embed="rId2" name="click.wav"/>
          </p:stSnd>
        </p:sndAc>
      </p:transition>
    </mc:Choice>
    <mc:Fallback xmlns="">
      <p:transition advClick="0">
        <p:sndAc>
          <p:stSnd>
            <p:snd r:embed="rId5" name="click.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885A0565-3B70-403B-A6A8-49928B9FE327}"/>
              </a:ext>
            </a:extLst>
          </p:cNvPr>
          <p:cNvSpPr/>
          <p:nvPr/>
        </p:nvSpPr>
        <p:spPr>
          <a:xfrm>
            <a:off x="4329403" y="1773936"/>
            <a:ext cx="3545633" cy="3639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hlinkClick r:id="rId4" action="ppaction://hlinksldjump">
              <a:snd r:embed="rId5" name="bomb.wav"/>
            </a:hlinkClick>
            <a:extLst>
              <a:ext uri="{FF2B5EF4-FFF2-40B4-BE49-F238E27FC236}">
                <a16:creationId xmlns:a16="http://schemas.microsoft.com/office/drawing/2014/main" id="{D3FBCF31-87A8-44C5-A5A2-6E5B93E4A4B4}"/>
              </a:ext>
            </a:extLst>
          </p:cNvPr>
          <p:cNvSpPr/>
          <p:nvPr/>
        </p:nvSpPr>
        <p:spPr>
          <a:xfrm>
            <a:off x="4870580" y="5413248"/>
            <a:ext cx="2332653" cy="8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3637632-DD5E-4825-BD6C-93098B3033D8}"/>
              </a:ext>
            </a:extLst>
          </p:cNvPr>
          <p:cNvSpPr txBox="1"/>
          <p:nvPr/>
        </p:nvSpPr>
        <p:spPr>
          <a:xfrm>
            <a:off x="4739951"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6" name="ZoneTexte 5">
            <a:extLst>
              <a:ext uri="{FF2B5EF4-FFF2-40B4-BE49-F238E27FC236}">
                <a16:creationId xmlns:a16="http://schemas.microsoft.com/office/drawing/2014/main" id="{05DFC0EF-0DC7-43D0-BE37-8A45A8E5933D}"/>
              </a:ext>
            </a:extLst>
          </p:cNvPr>
          <p:cNvSpPr txBox="1"/>
          <p:nvPr/>
        </p:nvSpPr>
        <p:spPr>
          <a:xfrm>
            <a:off x="5455239"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11" name="ZoneTexte 10">
            <a:extLst>
              <a:ext uri="{FF2B5EF4-FFF2-40B4-BE49-F238E27FC236}">
                <a16:creationId xmlns:a16="http://schemas.microsoft.com/office/drawing/2014/main" id="{CE5FAE23-40D8-4306-A40A-06412440B4B6}"/>
              </a:ext>
            </a:extLst>
          </p:cNvPr>
          <p:cNvSpPr txBox="1"/>
          <p:nvPr/>
        </p:nvSpPr>
        <p:spPr>
          <a:xfrm>
            <a:off x="6170527"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12" name="ZoneTexte 11">
            <a:extLst>
              <a:ext uri="{FF2B5EF4-FFF2-40B4-BE49-F238E27FC236}">
                <a16:creationId xmlns:a16="http://schemas.microsoft.com/office/drawing/2014/main" id="{3C640DFB-DCAC-42E0-A47A-9C477836C0EC}"/>
              </a:ext>
            </a:extLst>
          </p:cNvPr>
          <p:cNvSpPr txBox="1"/>
          <p:nvPr/>
        </p:nvSpPr>
        <p:spPr>
          <a:xfrm>
            <a:off x="6885814"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Tree>
    <p:extLst>
      <p:ext uri="{BB962C8B-B14F-4D97-AF65-F5344CB8AC3E}">
        <p14:creationId xmlns:p14="http://schemas.microsoft.com/office/powerpoint/2010/main" val="2927641749"/>
      </p:ext>
    </p:extLst>
  </p:cSld>
  <p:clrMapOvr>
    <a:masterClrMapping/>
  </p:clrMapOvr>
  <mc:AlternateContent xmlns:mc="http://schemas.openxmlformats.org/markup-compatibility/2006" xmlns:p14="http://schemas.microsoft.com/office/powerpoint/2010/main">
    <mc:Choice Requires="p14">
      <p:transition p14:dur="0" advClick="0">
        <p:sndAc>
          <p:stSnd>
            <p:snd r:embed="rId2" name="click.wav"/>
          </p:stSnd>
        </p:sndAc>
      </p:transition>
    </mc:Choice>
    <mc:Fallback xmlns="">
      <p:transition advClick="0">
        <p:sndAc>
          <p:stSnd>
            <p:snd r:embed="rId6" name="click.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p:nvPr>
        </p:nvSpPr>
        <p:spPr>
          <a:xfrm flipH="1">
            <a:off x="838200" y="2011689"/>
            <a:ext cx="10515600" cy="2834622"/>
          </a:xfrm>
          <a:prstGeom prst="rect">
            <a:avLst/>
          </a:prstGeom>
          <a:noFill/>
        </p:spPr>
        <p:txBody>
          <a:bodyPr wrap="square" rtlCol="0">
            <a:spAutoFit/>
          </a:bodyPr>
          <a:lstStyle/>
          <a:p>
            <a:pPr algn="ct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Congrats</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a:t>
            </a:r>
            <a:b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b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You have </a:t>
            </a: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successfully</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a:t>
            </a: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completed</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an open </a:t>
            </a: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path</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a:t>
            </a:r>
          </a:p>
        </p:txBody>
      </p:sp>
      <p:sp>
        <p:nvSpPr>
          <p:cNvPr id="2" name="Rectangle 1">
            <a:extLst>
              <a:ext uri="{FF2B5EF4-FFF2-40B4-BE49-F238E27FC236}">
                <a16:creationId xmlns:a16="http://schemas.microsoft.com/office/drawing/2014/main" id="{84E21475-83C3-4AD3-93FC-4E0D17D8EB09}"/>
              </a:ext>
            </a:extLst>
          </p:cNvPr>
          <p:cNvSpPr/>
          <p:nvPr/>
        </p:nvSpPr>
        <p:spPr>
          <a:xfrm>
            <a:off x="0" y="0"/>
            <a:ext cx="6096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Rectangle 4">
            <a:hlinkClick r:id="" action="ppaction://hlinkshowjump?jump=nextslide"/>
            <a:extLst>
              <a:ext uri="{FF2B5EF4-FFF2-40B4-BE49-F238E27FC236}">
                <a16:creationId xmlns:a16="http://schemas.microsoft.com/office/drawing/2014/main" id="{4F181292-F997-4EE2-B7C4-B07D2094C9C7}"/>
              </a:ext>
            </a:extLst>
          </p:cNvPr>
          <p:cNvSpPr/>
          <p:nvPr/>
        </p:nvSpPr>
        <p:spPr>
          <a:xfrm>
            <a:off x="10340622" y="6333308"/>
            <a:ext cx="1557867" cy="428736"/>
          </a:xfrm>
          <a:prstGeom prst="rect">
            <a:avLst/>
          </a:prstGeom>
          <a:gradFill flip="none" rotWithShape="1">
            <a:gsLst>
              <a:gs pos="0">
                <a:srgbClr val="4A2E87"/>
              </a:gs>
              <a:gs pos="100000">
                <a:srgbClr val="224F9F"/>
              </a:gs>
            </a:gsLst>
            <a:lin ang="27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NEXT</a:t>
            </a:r>
          </a:p>
        </p:txBody>
      </p:sp>
      <p:sp>
        <p:nvSpPr>
          <p:cNvPr id="36" name="Rectangle 35">
            <a:extLst>
              <a:ext uri="{FF2B5EF4-FFF2-40B4-BE49-F238E27FC236}">
                <a16:creationId xmlns:a16="http://schemas.microsoft.com/office/drawing/2014/main" id="{7C2E663F-C1EE-494D-806C-7367A4502C4C}"/>
              </a:ext>
            </a:extLst>
          </p:cNvPr>
          <p:cNvSpPr/>
          <p:nvPr/>
        </p:nvSpPr>
        <p:spPr>
          <a:xfrm>
            <a:off x="6096000" y="0"/>
            <a:ext cx="6096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09951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afterEffect">
                                  <p:stCondLst>
                                    <p:cond delay="1000"/>
                                  </p:stCondLst>
                                  <p:childTnLst>
                                    <p:anim calcmode="lin" valueType="num">
                                      <p:cBhvr additive="base">
                                        <p:cTn id="6" dur="500"/>
                                        <p:tgtEl>
                                          <p:spTgt spid="2"/>
                                        </p:tgtEl>
                                        <p:attrNameLst>
                                          <p:attrName>ppt_x</p:attrName>
                                        </p:attrNameLst>
                                      </p:cBhvr>
                                      <p:tavLst>
                                        <p:tav tm="0">
                                          <p:val>
                                            <p:strVal val="ppt_x"/>
                                          </p:val>
                                        </p:tav>
                                        <p:tav tm="100000">
                                          <p:val>
                                            <p:strVal val="0-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2" fill="hold" grpId="0" nodeType="withEffect">
                                  <p:stCondLst>
                                    <p:cond delay="1000"/>
                                  </p:stCondLst>
                                  <p:childTnLst>
                                    <p:anim calcmode="lin" valueType="num">
                                      <p:cBhvr additive="base">
                                        <p:cTn id="10" dur="500"/>
                                        <p:tgtEl>
                                          <p:spTgt spid="36"/>
                                        </p:tgtEl>
                                        <p:attrNameLst>
                                          <p:attrName>ppt_x</p:attrName>
                                        </p:attrNameLst>
                                      </p:cBhvr>
                                      <p:tavLst>
                                        <p:tav tm="0">
                                          <p:val>
                                            <p:strVal val="ppt_x"/>
                                          </p:val>
                                        </p:tav>
                                        <p:tav tm="100000">
                                          <p:val>
                                            <p:strVal val="1+ppt_w/2"/>
                                          </p:val>
                                        </p:tav>
                                      </p:tavLst>
                                    </p:anim>
                                    <p:anim calcmode="lin" valueType="num">
                                      <p:cBhvr additive="base">
                                        <p:cTn id="11" dur="500"/>
                                        <p:tgtEl>
                                          <p:spTgt spid="36"/>
                                        </p:tgtEl>
                                        <p:attrNameLst>
                                          <p:attrName>ppt_y</p:attrName>
                                        </p:attrNameLst>
                                      </p:cBhvr>
                                      <p:tavLst>
                                        <p:tav tm="0">
                                          <p:val>
                                            <p:strVal val="ppt_y"/>
                                          </p:val>
                                        </p:tav>
                                        <p:tav tm="100000">
                                          <p:val>
                                            <p:strVal val="ppt_y"/>
                                          </p:val>
                                        </p:tav>
                                      </p:tavLst>
                                    </p:anim>
                                    <p:set>
                                      <p:cBhvr>
                                        <p:cTn id="12" dur="1" fill="hold">
                                          <p:stCondLst>
                                            <p:cond delay="499"/>
                                          </p:stCondLst>
                                        </p:cTn>
                                        <p:tgtEl>
                                          <p:spTgt spid="36"/>
                                        </p:tgtEl>
                                        <p:attrNameLst>
                                          <p:attrName>style.visibility</p:attrName>
                                        </p:attrNameLst>
                                      </p:cBhvr>
                                      <p:to>
                                        <p:strVal val="hidden"/>
                                      </p:to>
                                    </p:set>
                                  </p:childTnLst>
                                </p:cTn>
                              </p:par>
                            </p:childTnLst>
                          </p:cTn>
                        </p:par>
                        <p:par>
                          <p:cTn id="13" fill="hold">
                            <p:stCondLst>
                              <p:cond delay="1500"/>
                            </p:stCondLst>
                            <p:childTnLst>
                              <p:par>
                                <p:cTn id="14" presetID="1" presetClass="entr" presetSubtype="0" fill="hold" grpId="0" nodeType="afterEffect">
                                  <p:stCondLst>
                                    <p:cond delay="1000"/>
                                  </p:stCondLst>
                                  <p:iterate type="lt">
                                    <p:tmAbs val="50"/>
                                  </p:iterate>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A5E62FB0-DE50-4010-B583-1AC1EFABC993}"/>
              </a:ext>
            </a:extLst>
          </p:cNvPr>
          <p:cNvPicPr>
            <a:picLocks noGrp="1" noChangeAspect="1"/>
          </p:cNvPicPr>
          <p:nvPr>
            <p:ph sz="half" idx="2"/>
          </p:nvPr>
        </p:nvPicPr>
        <p:blipFill>
          <a:blip r:embed="rId2"/>
          <a:stretch>
            <a:fillRect/>
          </a:stretch>
        </p:blipFill>
        <p:spPr>
          <a:xfrm>
            <a:off x="838200" y="2393756"/>
            <a:ext cx="5257800" cy="2705200"/>
          </a:xfrm>
          <a:prstGeom prst="rect">
            <a:avLst/>
          </a:prstGeom>
        </p:spPr>
      </p:pic>
      <p:sp>
        <p:nvSpPr>
          <p:cNvPr id="5" name="Title 3">
            <a:extLst>
              <a:ext uri="{FF2B5EF4-FFF2-40B4-BE49-F238E27FC236}">
                <a16:creationId xmlns:a16="http://schemas.microsoft.com/office/drawing/2014/main" id="{0B35C1A7-43C1-41E3-B70D-D307E52A4713}"/>
              </a:ext>
            </a:extLst>
          </p:cNvPr>
          <p:cNvSpPr txBox="1">
            <a:spLocks noGrp="1"/>
          </p:cNvSpPr>
          <p:nvPr>
            <p:ph type="title"/>
          </p:nvPr>
        </p:nvSpPr>
        <p:spPr>
          <a:xfrm flipH="1">
            <a:off x="838200" y="524692"/>
            <a:ext cx="10515600" cy="1006429"/>
          </a:xfrm>
          <a:prstGeom prst="rect">
            <a:avLst/>
          </a:prstGeom>
          <a:noFill/>
        </p:spPr>
        <p:txBody>
          <a:bodyPr wrap="square" rtlCol="0">
            <a:spAutoFit/>
          </a:bodyPr>
          <a:lstStyle/>
          <a:p>
            <a:pPr algn="ctr"/>
            <a:r>
              <a:rPr lang="fr-BE"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Le Parcours </a:t>
            </a:r>
            <a:r>
              <a:rPr lang="fr-BE"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Multi-linéaire</a:t>
            </a:r>
            <a:endPar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endParaRPr>
          </a:p>
        </p:txBody>
      </p:sp>
      <p:sp>
        <p:nvSpPr>
          <p:cNvPr id="6" name="Rectangle 5">
            <a:hlinkClick r:id="" action="ppaction://hlinkshowjump?jump=nextslide"/>
            <a:extLst>
              <a:ext uri="{FF2B5EF4-FFF2-40B4-BE49-F238E27FC236}">
                <a16:creationId xmlns:a16="http://schemas.microsoft.com/office/drawing/2014/main" id="{6832F713-F674-4345-9EE2-D59AC39BAB0B}"/>
              </a:ext>
            </a:extLst>
          </p:cNvPr>
          <p:cNvSpPr/>
          <p:nvPr/>
        </p:nvSpPr>
        <p:spPr>
          <a:xfrm>
            <a:off x="10340622" y="6333308"/>
            <a:ext cx="1557867" cy="428736"/>
          </a:xfrm>
          <a:prstGeom prst="rect">
            <a:avLst/>
          </a:prstGeom>
          <a:gradFill flip="none" rotWithShape="1">
            <a:gsLst>
              <a:gs pos="0">
                <a:srgbClr val="4A2E87"/>
              </a:gs>
              <a:gs pos="100000">
                <a:srgbClr val="224F9F"/>
              </a:gs>
            </a:gsLst>
            <a:lin ang="27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NEXT</a:t>
            </a:r>
          </a:p>
        </p:txBody>
      </p:sp>
      <p:graphicFrame>
        <p:nvGraphicFramePr>
          <p:cNvPr id="10" name="Tableau 9">
            <a:extLst>
              <a:ext uri="{FF2B5EF4-FFF2-40B4-BE49-F238E27FC236}">
                <a16:creationId xmlns:a16="http://schemas.microsoft.com/office/drawing/2014/main" id="{F442CC8A-4C3C-427B-901E-E8A35BF16090}"/>
              </a:ext>
            </a:extLst>
          </p:cNvPr>
          <p:cNvGraphicFramePr>
            <a:graphicFrameLocks noGrp="1"/>
          </p:cNvGraphicFramePr>
          <p:nvPr>
            <p:extLst>
              <p:ext uri="{D42A27DB-BD31-4B8C-83A1-F6EECF244321}">
                <p14:modId xmlns:p14="http://schemas.microsoft.com/office/powerpoint/2010/main" val="1876300395"/>
              </p:ext>
            </p:extLst>
          </p:nvPr>
        </p:nvGraphicFramePr>
        <p:xfrm>
          <a:off x="6732630" y="2280694"/>
          <a:ext cx="4621170" cy="2931323"/>
        </p:xfrm>
        <a:graphic>
          <a:graphicData uri="http://schemas.openxmlformats.org/drawingml/2006/table">
            <a:tbl>
              <a:tblPr firstRow="1" bandRow="1">
                <a:tableStyleId>{5940675A-B579-460E-94D1-54222C63F5DA}</a:tableStyleId>
              </a:tblPr>
              <a:tblGrid>
                <a:gridCol w="2310585">
                  <a:extLst>
                    <a:ext uri="{9D8B030D-6E8A-4147-A177-3AD203B41FA5}">
                      <a16:colId xmlns:a16="http://schemas.microsoft.com/office/drawing/2014/main" val="1278072324"/>
                    </a:ext>
                  </a:extLst>
                </a:gridCol>
                <a:gridCol w="2310585">
                  <a:extLst>
                    <a:ext uri="{9D8B030D-6E8A-4147-A177-3AD203B41FA5}">
                      <a16:colId xmlns:a16="http://schemas.microsoft.com/office/drawing/2014/main" val="2620428569"/>
                    </a:ext>
                  </a:extLst>
                </a:gridCol>
              </a:tblGrid>
              <a:tr h="706283">
                <a:tc>
                  <a:txBody>
                    <a:bodyPr/>
                    <a:lstStyle/>
                    <a:p>
                      <a:pPr algn="ctr"/>
                      <a:r>
                        <a:rPr lang="fr-FR" sz="2400" dirty="0">
                          <a:gradFill>
                            <a:gsLst>
                              <a:gs pos="0">
                                <a:srgbClr val="4A2E87"/>
                              </a:gs>
                              <a:gs pos="100000">
                                <a:srgbClr val="224F9F"/>
                              </a:gs>
                            </a:gsLst>
                            <a:lin ang="0" scaled="0"/>
                          </a:gradFill>
                          <a:latin typeface="Trebuchet MS" panose="020B0603020202020204" pitchFamily="34" charset="0"/>
                        </a:rPr>
                        <a:t>Avantages</a:t>
                      </a:r>
                    </a:p>
                  </a:txBody>
                  <a:tcPr anchor="ctr"/>
                </a:tc>
                <a:tc>
                  <a:txBody>
                    <a:bodyPr/>
                    <a:lstStyle/>
                    <a:p>
                      <a:pPr marL="0" algn="ctr" defTabSz="914400" rtl="0" eaLnBrk="1" latinLnBrk="0" hangingPunct="1"/>
                      <a:r>
                        <a:rPr lang="fr-FR" sz="2400" kern="1200" dirty="0">
                          <a:gradFill>
                            <a:gsLst>
                              <a:gs pos="0">
                                <a:srgbClr val="4A2E87"/>
                              </a:gs>
                              <a:gs pos="100000">
                                <a:srgbClr val="224F9F"/>
                              </a:gs>
                            </a:gsLst>
                            <a:lin ang="0" scaled="0"/>
                          </a:gradFill>
                          <a:latin typeface="Trebuchet MS" panose="020B0603020202020204" pitchFamily="34" charset="0"/>
                          <a:ea typeface="+mn-ea"/>
                          <a:cs typeface="+mn-cs"/>
                        </a:rPr>
                        <a:t>Inconvénients</a:t>
                      </a:r>
                    </a:p>
                  </a:txBody>
                  <a:tcPr anchor="ctr"/>
                </a:tc>
                <a:extLst>
                  <a:ext uri="{0D108BD9-81ED-4DB2-BD59-A6C34878D82A}">
                    <a16:rowId xmlns:a16="http://schemas.microsoft.com/office/drawing/2014/main" val="3235056167"/>
                  </a:ext>
                </a:extLst>
              </a:tr>
              <a:tr h="1998917">
                <a:tc>
                  <a:txBody>
                    <a:bodyPr/>
                    <a:lstStyle/>
                    <a:p>
                      <a:pPr marL="285750" indent="-285750">
                        <a:buFont typeface="Arial" panose="020B0604020202020204" pitchFamily="34" charset="0"/>
                        <a:buChar char="•"/>
                      </a:pPr>
                      <a:r>
                        <a:rPr lang="fr-FR" sz="1400" dirty="0">
                          <a:solidFill>
                            <a:schemeClr val="bg1"/>
                          </a:solidFill>
                          <a:latin typeface="Trebuchet MS" panose="020B0603020202020204" pitchFamily="34" charset="0"/>
                        </a:rPr>
                        <a:t>Adapté aux Escape </a:t>
                      </a:r>
                      <a:r>
                        <a:rPr lang="fr-FR" sz="1400" dirty="0" err="1">
                          <a:solidFill>
                            <a:schemeClr val="bg1"/>
                          </a:solidFill>
                          <a:latin typeface="Trebuchet MS" panose="020B0603020202020204" pitchFamily="34" charset="0"/>
                        </a:rPr>
                        <a:t>Rooms</a:t>
                      </a:r>
                      <a:r>
                        <a:rPr lang="fr-FR" sz="1400" dirty="0">
                          <a:solidFill>
                            <a:schemeClr val="bg1"/>
                          </a:solidFill>
                          <a:latin typeface="Trebuchet MS" panose="020B0603020202020204" pitchFamily="34" charset="0"/>
                        </a:rPr>
                        <a:t> pédagogiques</a:t>
                      </a:r>
                    </a:p>
                    <a:p>
                      <a:pPr marL="285750" indent="-285750">
                        <a:buFont typeface="Arial" panose="020B0604020202020204" pitchFamily="34" charset="0"/>
                        <a:buChar char="•"/>
                      </a:pPr>
                      <a:endParaRPr lang="fr-FR" sz="14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1400" dirty="0">
                          <a:solidFill>
                            <a:schemeClr val="bg1"/>
                          </a:solidFill>
                          <a:latin typeface="Trebuchet MS" panose="020B0603020202020204" pitchFamily="34" charset="0"/>
                        </a:rPr>
                        <a:t>Encourage le plus la collaboration</a:t>
                      </a:r>
                    </a:p>
                    <a:p>
                      <a:pPr marL="285750" indent="-285750">
                        <a:buFont typeface="Arial" panose="020B0604020202020204" pitchFamily="34" charset="0"/>
                        <a:buChar char="•"/>
                      </a:pPr>
                      <a:endParaRPr lang="fr-FR" sz="14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1400" dirty="0">
                          <a:solidFill>
                            <a:schemeClr val="bg1"/>
                          </a:solidFill>
                          <a:latin typeface="Trebuchet MS" panose="020B0603020202020204" pitchFamily="34" charset="0"/>
                        </a:rPr>
                        <a:t>Faibles chances d’être bloqué</a:t>
                      </a:r>
                    </a:p>
                    <a:p>
                      <a:pPr marL="285750" indent="-285750">
                        <a:buFont typeface="Arial" panose="020B0604020202020204" pitchFamily="34" charset="0"/>
                        <a:buChar char="•"/>
                      </a:pPr>
                      <a:endParaRPr lang="fr-FR" sz="14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1400" dirty="0">
                          <a:solidFill>
                            <a:schemeClr val="bg1"/>
                          </a:solidFill>
                          <a:latin typeface="Trebuchet MS" panose="020B0603020202020204" pitchFamily="34" charset="0"/>
                        </a:rPr>
                        <a:t>Possibilités infinies</a:t>
                      </a:r>
                    </a:p>
                  </a:txBody>
                  <a:tcPr anchor="ctr"/>
                </a:tc>
                <a:tc>
                  <a:txBody>
                    <a:bodyPr/>
                    <a:lstStyle/>
                    <a:p>
                      <a:pPr marL="285750" indent="-285750">
                        <a:buFont typeface="Arial" panose="020B0604020202020204" pitchFamily="34" charset="0"/>
                        <a:buChar char="•"/>
                      </a:pPr>
                      <a:r>
                        <a:rPr lang="fr-FR" sz="1400" dirty="0">
                          <a:solidFill>
                            <a:schemeClr val="bg1"/>
                          </a:solidFill>
                          <a:latin typeface="Trebuchet MS" panose="020B0603020202020204" pitchFamily="34" charset="0"/>
                        </a:rPr>
                        <a:t>Difficile à concevoir</a:t>
                      </a:r>
                    </a:p>
                    <a:p>
                      <a:pPr marL="285750" indent="-285750">
                        <a:buFont typeface="Arial" panose="020B0604020202020204" pitchFamily="34" charset="0"/>
                        <a:buChar char="•"/>
                      </a:pPr>
                      <a:endParaRPr lang="fr-FR" sz="14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1400" dirty="0">
                          <a:solidFill>
                            <a:schemeClr val="bg1"/>
                          </a:solidFill>
                          <a:latin typeface="Trebuchet MS" panose="020B0603020202020204" pitchFamily="34" charset="0"/>
                        </a:rPr>
                        <a:t>Prend du temps</a:t>
                      </a:r>
                    </a:p>
                    <a:p>
                      <a:pPr marL="285750" indent="-285750">
                        <a:buFont typeface="Arial" panose="020B0604020202020204" pitchFamily="34" charset="0"/>
                        <a:buChar char="•"/>
                      </a:pPr>
                      <a:endParaRPr lang="fr-FR" sz="14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1400" dirty="0">
                          <a:solidFill>
                            <a:schemeClr val="bg1"/>
                          </a:solidFill>
                          <a:latin typeface="Trebuchet MS" panose="020B0603020202020204" pitchFamily="34" charset="0"/>
                        </a:rPr>
                        <a:t>Peut être trop difficile pour des joueurs inexpérimentés</a:t>
                      </a:r>
                    </a:p>
                  </a:txBody>
                  <a:tcPr anchor="ctr"/>
                </a:tc>
                <a:extLst>
                  <a:ext uri="{0D108BD9-81ED-4DB2-BD59-A6C34878D82A}">
                    <a16:rowId xmlns:a16="http://schemas.microsoft.com/office/drawing/2014/main" val="3357807886"/>
                  </a:ext>
                </a:extLst>
              </a:tr>
            </a:tbl>
          </a:graphicData>
        </a:graphic>
      </p:graphicFrame>
      <p:sp>
        <p:nvSpPr>
          <p:cNvPr id="7" name="ZoneTexte 6">
            <a:extLst>
              <a:ext uri="{FF2B5EF4-FFF2-40B4-BE49-F238E27FC236}">
                <a16:creationId xmlns:a16="http://schemas.microsoft.com/office/drawing/2014/main" id="{39E782C2-0BD8-4AAE-8F1D-C2429A324258}"/>
              </a:ext>
            </a:extLst>
          </p:cNvPr>
          <p:cNvSpPr txBox="1"/>
          <p:nvPr/>
        </p:nvSpPr>
        <p:spPr>
          <a:xfrm>
            <a:off x="838200" y="5178158"/>
            <a:ext cx="2248821" cy="276999"/>
          </a:xfrm>
          <a:prstGeom prst="rect">
            <a:avLst/>
          </a:prstGeom>
          <a:noFill/>
        </p:spPr>
        <p:txBody>
          <a:bodyPr wrap="none" rtlCol="0">
            <a:spAutoFit/>
          </a:bodyPr>
          <a:lstStyle/>
          <a:p>
            <a:r>
              <a:rPr lang="fr-FR" sz="1200" dirty="0">
                <a:solidFill>
                  <a:schemeClr val="bg1"/>
                </a:solidFill>
                <a:latin typeface="Trebuchet MS" panose="020B0603020202020204" pitchFamily="34" charset="0"/>
              </a:rPr>
              <a:t>Source: </a:t>
            </a:r>
            <a:r>
              <a:rPr lang="fr-FR" sz="1200" dirty="0" err="1">
                <a:solidFill>
                  <a:schemeClr val="bg1"/>
                </a:solidFill>
                <a:latin typeface="Trebuchet MS" panose="020B0603020202020204" pitchFamily="34" charset="0"/>
              </a:rPr>
              <a:t>Wiemker</a:t>
            </a:r>
            <a:r>
              <a:rPr lang="fr-FR" sz="1200" dirty="0">
                <a:solidFill>
                  <a:schemeClr val="bg1"/>
                </a:solidFill>
                <a:latin typeface="Trebuchet MS" panose="020B0603020202020204" pitchFamily="34" charset="0"/>
              </a:rPr>
              <a:t> et al. (2015)</a:t>
            </a:r>
          </a:p>
        </p:txBody>
      </p:sp>
    </p:spTree>
    <p:extLst>
      <p:ext uri="{BB962C8B-B14F-4D97-AF65-F5344CB8AC3E}">
        <p14:creationId xmlns:p14="http://schemas.microsoft.com/office/powerpoint/2010/main" val="2024334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2301"/>
                            </p:stCondLst>
                            <p:childTnLst>
                              <p:par>
                                <p:cTn id="8" presetID="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2801"/>
                            </p:stCondLst>
                            <p:childTnLst>
                              <p:par>
                                <p:cTn id="17" presetID="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3301"/>
                            </p:stCondLst>
                            <p:childTnLst>
                              <p:par>
                                <p:cTn id="22" presetID="1" presetClass="entr" presetSubtype="0" fill="hold" grpId="0" nodeType="afterEffect">
                                  <p:stCondLst>
                                    <p:cond delay="100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idx="4294967295"/>
          </p:nvPr>
        </p:nvSpPr>
        <p:spPr>
          <a:xfrm flipH="1">
            <a:off x="838199" y="265837"/>
            <a:ext cx="10515600" cy="1006429"/>
          </a:xfrm>
          <a:prstGeom prst="rect">
            <a:avLst/>
          </a:prstGeom>
          <a:noFill/>
        </p:spPr>
        <p:txBody>
          <a:bodyPr wrap="square" rtlCol="0">
            <a:spAutoFit/>
          </a:bodyPr>
          <a:lstStyle/>
          <a:p>
            <a:pPr algn="ctr"/>
            <a:r>
              <a:rPr lang="en-GB"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Références</a:t>
            </a:r>
            <a:endParaRPr lang="en-GB"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endParaRPr>
          </a:p>
        </p:txBody>
      </p:sp>
      <p:sp>
        <p:nvSpPr>
          <p:cNvPr id="5" name="TextBox 4">
            <a:extLst>
              <a:ext uri="{FF2B5EF4-FFF2-40B4-BE49-F238E27FC236}">
                <a16:creationId xmlns:a16="http://schemas.microsoft.com/office/drawing/2014/main" id="{84435A57-732D-442C-A4FF-3F1BAEF4043F}"/>
              </a:ext>
            </a:extLst>
          </p:cNvPr>
          <p:cNvSpPr txBox="1"/>
          <p:nvPr/>
        </p:nvSpPr>
        <p:spPr>
          <a:xfrm>
            <a:off x="714125" y="1751617"/>
            <a:ext cx="10763747" cy="3354765"/>
          </a:xfrm>
          <a:prstGeom prst="rect">
            <a:avLst/>
          </a:prstGeom>
          <a:noFill/>
        </p:spPr>
        <p:txBody>
          <a:bodyPr wrap="square" rtlCol="0">
            <a:spAutoFit/>
          </a:bodyPr>
          <a:lstStyle/>
          <a:p>
            <a:r>
              <a:rPr lang="fr-FR" sz="1600" b="1" dirty="0">
                <a:solidFill>
                  <a:srgbClr val="4A2E87"/>
                </a:solidFill>
                <a:latin typeface="Trebuchet MS" panose="020B0603020202020204" pitchFamily="34" charset="0"/>
              </a:rPr>
              <a:t>Dia 2:</a:t>
            </a:r>
          </a:p>
          <a:p>
            <a:r>
              <a:rPr lang="en-US" sz="1200" dirty="0">
                <a:solidFill>
                  <a:schemeClr val="bg1"/>
                </a:solidFill>
                <a:latin typeface="Trebuchet MS" panose="020B0603020202020204" pitchFamily="34" charset="0"/>
              </a:rPr>
              <a:t>Nicholson Scott (2015), “Peeking behind a locked door: A survey of Escape Room Facilities”. White Paper available at </a:t>
            </a:r>
            <a:r>
              <a:rPr lang="en-US" sz="1200" dirty="0">
                <a:solidFill>
                  <a:schemeClr val="bg1"/>
                </a:solidFill>
                <a:latin typeface="Trebuchet MS" panose="020B0603020202020204" pitchFamily="34" charset="0"/>
                <a:hlinkClick r:id="rId2">
                  <a:extLst>
                    <a:ext uri="{A12FA001-AC4F-418D-AE19-62706E023703}">
                      <ahyp:hlinkClr xmlns:ahyp="http://schemas.microsoft.com/office/drawing/2018/hyperlinkcolor" val="tx"/>
                    </a:ext>
                  </a:extLst>
                </a:hlinkClick>
              </a:rPr>
              <a:t>http://scottnicholson.com/pubs/erfacwhite.pdf</a:t>
            </a:r>
            <a:endParaRPr lang="en-US" sz="1200" dirty="0">
              <a:solidFill>
                <a:schemeClr val="bg1"/>
              </a:solidFill>
              <a:latin typeface="Trebuchet MS" panose="020B0603020202020204" pitchFamily="34" charset="0"/>
            </a:endParaRPr>
          </a:p>
          <a:p>
            <a:endParaRPr lang="en-GB" sz="1200" dirty="0">
              <a:solidFill>
                <a:schemeClr val="bg1"/>
              </a:solidFill>
              <a:latin typeface="Trebuchet MS" panose="020B0603020202020204" pitchFamily="34" charset="0"/>
            </a:endParaRPr>
          </a:p>
          <a:p>
            <a:r>
              <a:rPr lang="fr-FR" sz="1600" b="1" dirty="0">
                <a:solidFill>
                  <a:srgbClr val="4A2E87"/>
                </a:solidFill>
                <a:latin typeface="Trebuchet MS" panose="020B0603020202020204" pitchFamily="34" charset="0"/>
              </a:rPr>
              <a:t>Dia</a:t>
            </a:r>
            <a:r>
              <a:rPr lang="en-GB" sz="1600" b="1" dirty="0">
                <a:solidFill>
                  <a:srgbClr val="4A2E87"/>
                </a:solidFill>
                <a:latin typeface="Trebuchet MS" panose="020B0603020202020204" pitchFamily="34" charset="0"/>
              </a:rPr>
              <a:t> 3:</a:t>
            </a:r>
          </a:p>
          <a:p>
            <a:r>
              <a:rPr lang="en-US" sz="1200" b="1" dirty="0">
                <a:solidFill>
                  <a:schemeClr val="bg1"/>
                </a:solidFill>
                <a:latin typeface="Trebuchet MS" panose="020B0603020202020204" pitchFamily="34" charset="0"/>
              </a:rPr>
              <a:t>Image</a:t>
            </a:r>
            <a:r>
              <a:rPr lang="en-US" sz="1200" dirty="0">
                <a:solidFill>
                  <a:schemeClr val="bg1"/>
                </a:solidFill>
                <a:latin typeface="Trebuchet MS" panose="020B0603020202020204" pitchFamily="34" charset="0"/>
              </a:rPr>
              <a:t>: </a:t>
            </a:r>
            <a:r>
              <a:rPr lang="en-US" sz="1200" dirty="0" err="1">
                <a:solidFill>
                  <a:schemeClr val="bg1"/>
                </a:solidFill>
                <a:latin typeface="Trebuchet MS" panose="020B0603020202020204" pitchFamily="34" charset="0"/>
              </a:rPr>
              <a:t>Wiemker</a:t>
            </a:r>
            <a:r>
              <a:rPr lang="en-US" sz="1200" dirty="0">
                <a:solidFill>
                  <a:schemeClr val="bg1"/>
                </a:solidFill>
                <a:latin typeface="Trebuchet MS" panose="020B0603020202020204" pitchFamily="34" charset="0"/>
              </a:rPr>
              <a:t> Markus, </a:t>
            </a:r>
            <a:r>
              <a:rPr lang="en-US" sz="1200" dirty="0" err="1">
                <a:solidFill>
                  <a:schemeClr val="bg1"/>
                </a:solidFill>
                <a:latin typeface="Trebuchet MS" panose="020B0603020202020204" pitchFamily="34" charset="0"/>
              </a:rPr>
              <a:t>Elumir</a:t>
            </a:r>
            <a:r>
              <a:rPr lang="en-US" sz="1200" dirty="0">
                <a:solidFill>
                  <a:schemeClr val="bg1"/>
                </a:solidFill>
                <a:latin typeface="Trebuchet MS" panose="020B0603020202020204" pitchFamily="34" charset="0"/>
              </a:rPr>
              <a:t> Errol, Clare Adam (2015), „Escape Room Games: Can you transform an unpleasant situation into a pleasant one?”. White Paper: </a:t>
            </a:r>
            <a:r>
              <a:rPr lang="en-US" sz="1200" dirty="0">
                <a:solidFill>
                  <a:schemeClr val="bg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https://thecodex.ca/wp-content/uploads/2016/08/00511Wiemker-et-al-Paper-Escape-Room-Games.pdf</a:t>
            </a:r>
            <a:r>
              <a:rPr lang="en-US" sz="1200" dirty="0">
                <a:solidFill>
                  <a:schemeClr val="bg1"/>
                </a:solidFill>
                <a:latin typeface="Trebuchet MS" panose="020B0603020202020204" pitchFamily="34" charset="0"/>
              </a:rPr>
              <a:t> </a:t>
            </a:r>
          </a:p>
          <a:p>
            <a:endParaRPr lang="en-US" sz="1200" dirty="0">
              <a:solidFill>
                <a:schemeClr val="bg1"/>
              </a:solidFill>
              <a:latin typeface="Trebuchet MS" panose="020B0603020202020204" pitchFamily="34" charset="0"/>
            </a:endParaRPr>
          </a:p>
          <a:p>
            <a:r>
              <a:rPr lang="fr-FR" sz="1600" b="1" dirty="0">
                <a:solidFill>
                  <a:srgbClr val="4A2E87"/>
                </a:solidFill>
                <a:latin typeface="Trebuchet MS" panose="020B0603020202020204" pitchFamily="34" charset="0"/>
              </a:rPr>
              <a:t>Dia</a:t>
            </a:r>
            <a:r>
              <a:rPr lang="en-US" sz="1600" b="1" dirty="0">
                <a:solidFill>
                  <a:srgbClr val="4A2E87"/>
                </a:solidFill>
                <a:latin typeface="Trebuchet MS" panose="020B0603020202020204" pitchFamily="34" charset="0"/>
              </a:rPr>
              <a:t> 15:</a:t>
            </a:r>
          </a:p>
          <a:p>
            <a:pPr lvl="0"/>
            <a:r>
              <a:rPr lang="en-US" sz="1200" b="1" dirty="0">
                <a:solidFill>
                  <a:prstClr val="white"/>
                </a:solidFill>
                <a:latin typeface="Trebuchet MS" panose="020B0603020202020204" pitchFamily="34" charset="0"/>
              </a:rPr>
              <a:t>Image</a:t>
            </a:r>
            <a:r>
              <a:rPr lang="en-US" sz="1200" dirty="0">
                <a:solidFill>
                  <a:prstClr val="white"/>
                </a:solidFill>
                <a:latin typeface="Trebuchet MS" panose="020B0603020202020204" pitchFamily="34" charset="0"/>
              </a:rPr>
              <a:t>: </a:t>
            </a:r>
            <a:r>
              <a:rPr lang="en-US" sz="1200" dirty="0" err="1">
                <a:solidFill>
                  <a:prstClr val="white"/>
                </a:solidFill>
                <a:latin typeface="Trebuchet MS" panose="020B0603020202020204" pitchFamily="34" charset="0"/>
              </a:rPr>
              <a:t>Wiemker</a:t>
            </a:r>
            <a:r>
              <a:rPr lang="en-US" sz="1200" dirty="0">
                <a:solidFill>
                  <a:prstClr val="white"/>
                </a:solidFill>
                <a:latin typeface="Trebuchet MS" panose="020B0603020202020204" pitchFamily="34" charset="0"/>
              </a:rPr>
              <a:t> Markus, </a:t>
            </a:r>
            <a:r>
              <a:rPr lang="en-US" sz="1200" dirty="0" err="1">
                <a:solidFill>
                  <a:prstClr val="white"/>
                </a:solidFill>
                <a:latin typeface="Trebuchet MS" panose="020B0603020202020204" pitchFamily="34" charset="0"/>
              </a:rPr>
              <a:t>Elumir</a:t>
            </a:r>
            <a:r>
              <a:rPr lang="en-US" sz="1200" dirty="0">
                <a:solidFill>
                  <a:prstClr val="white"/>
                </a:solidFill>
                <a:latin typeface="Trebuchet MS" panose="020B0603020202020204" pitchFamily="34" charset="0"/>
              </a:rPr>
              <a:t> Errol, Clare Adam (2015), „Escape Room Games: Can you transform an unpleasant situation into a pleasant one?”. White Paper: </a:t>
            </a:r>
            <a:r>
              <a:rPr lang="en-US" sz="1200" dirty="0">
                <a:solidFill>
                  <a:prstClr val="white"/>
                </a:solidFill>
                <a:latin typeface="Trebuchet MS" panose="020B0603020202020204" pitchFamily="34" charset="0"/>
                <a:hlinkClick r:id="rId3">
                  <a:extLst>
                    <a:ext uri="{A12FA001-AC4F-418D-AE19-62706E023703}">
                      <ahyp:hlinkClr xmlns:ahyp="http://schemas.microsoft.com/office/drawing/2018/hyperlinkcolor" val="tx"/>
                    </a:ext>
                  </a:extLst>
                </a:hlinkClick>
              </a:rPr>
              <a:t>https://thecodex.ca/wp-content/uploads/2016/08/00511Wiemker-et-al-Paper-Escape-Room-Games.pdf</a:t>
            </a:r>
            <a:r>
              <a:rPr lang="en-US" sz="1200" dirty="0">
                <a:solidFill>
                  <a:prstClr val="white"/>
                </a:solidFill>
                <a:latin typeface="Trebuchet MS" panose="020B0603020202020204" pitchFamily="34" charset="0"/>
              </a:rPr>
              <a:t> </a:t>
            </a:r>
          </a:p>
          <a:p>
            <a:pPr marL="171450" indent="-171450">
              <a:buFont typeface="Arial" panose="020B0604020202020204" pitchFamily="34" charset="0"/>
              <a:buChar char="•"/>
            </a:pPr>
            <a:endParaRPr lang="fr-BE" sz="1200" dirty="0">
              <a:solidFill>
                <a:schemeClr val="bg1"/>
              </a:solidFill>
              <a:latin typeface="Trebuchet MS" panose="020B0603020202020204" pitchFamily="34" charset="0"/>
            </a:endParaRPr>
          </a:p>
          <a:p>
            <a:r>
              <a:rPr lang="fr-FR" sz="1600" b="1" dirty="0">
                <a:solidFill>
                  <a:srgbClr val="4A2E87"/>
                </a:solidFill>
                <a:latin typeface="Trebuchet MS" panose="020B0603020202020204" pitchFamily="34" charset="0"/>
              </a:rPr>
              <a:t>Dia</a:t>
            </a:r>
            <a:r>
              <a:rPr lang="fr-BE" sz="1600" b="1" dirty="0">
                <a:solidFill>
                  <a:srgbClr val="4A2E87"/>
                </a:solidFill>
                <a:latin typeface="Trebuchet MS" panose="020B0603020202020204" pitchFamily="34" charset="0"/>
              </a:rPr>
              <a:t> 16:</a:t>
            </a:r>
          </a:p>
          <a:p>
            <a:pPr lvl="0"/>
            <a:r>
              <a:rPr lang="en-US" sz="1200" b="1" dirty="0">
                <a:solidFill>
                  <a:schemeClr val="bg1"/>
                </a:solidFill>
                <a:latin typeface="Trebuchet MS" panose="020B0603020202020204" pitchFamily="34" charset="0"/>
              </a:rPr>
              <a:t>Image</a:t>
            </a:r>
            <a:r>
              <a:rPr lang="en-US" sz="1200" dirty="0">
                <a:solidFill>
                  <a:schemeClr val="bg1"/>
                </a:solidFill>
                <a:latin typeface="Trebuchet MS" panose="020B0603020202020204" pitchFamily="34" charset="0"/>
              </a:rPr>
              <a:t>: </a:t>
            </a:r>
            <a:r>
              <a:rPr lang="en-US" sz="1200" dirty="0" err="1">
                <a:solidFill>
                  <a:schemeClr val="bg1"/>
                </a:solidFill>
                <a:latin typeface="Trebuchet MS" panose="020B0603020202020204" pitchFamily="34" charset="0"/>
              </a:rPr>
              <a:t>Wiemker</a:t>
            </a:r>
            <a:r>
              <a:rPr lang="en-US" sz="1200" dirty="0">
                <a:solidFill>
                  <a:schemeClr val="bg1"/>
                </a:solidFill>
                <a:latin typeface="Trebuchet MS" panose="020B0603020202020204" pitchFamily="34" charset="0"/>
              </a:rPr>
              <a:t> Markus, </a:t>
            </a:r>
            <a:r>
              <a:rPr lang="en-US" sz="1200" dirty="0" err="1">
                <a:solidFill>
                  <a:schemeClr val="bg1"/>
                </a:solidFill>
                <a:latin typeface="Trebuchet MS" panose="020B0603020202020204" pitchFamily="34" charset="0"/>
              </a:rPr>
              <a:t>Elumir</a:t>
            </a:r>
            <a:r>
              <a:rPr lang="en-US" sz="1200" dirty="0">
                <a:solidFill>
                  <a:schemeClr val="bg1"/>
                </a:solidFill>
                <a:latin typeface="Trebuchet MS" panose="020B0603020202020204" pitchFamily="34" charset="0"/>
              </a:rPr>
              <a:t> Errol, Clare Adam (2015), „Escape Room Games: Can you transform an unpleasant situation into a pleasant one?”. White Paper: </a:t>
            </a:r>
            <a:r>
              <a:rPr lang="en-US" sz="1200" dirty="0">
                <a:solidFill>
                  <a:schemeClr val="bg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https://thecodex.ca/wp-content/uploads/2016/08/00511Wiemker-et-al-Paper-Escape-Room-Games.pdf</a:t>
            </a:r>
            <a:r>
              <a:rPr lang="en-US" sz="1200" dirty="0">
                <a:solidFill>
                  <a:schemeClr val="bg1"/>
                </a:solidFill>
                <a:latin typeface="Trebuchet MS" panose="020B0603020202020204" pitchFamily="34" charset="0"/>
              </a:rPr>
              <a:t> </a:t>
            </a:r>
          </a:p>
          <a:p>
            <a:pPr marL="171450" indent="-171450">
              <a:buFont typeface="Arial" panose="020B0604020202020204" pitchFamily="34" charset="0"/>
              <a:buChar char="•"/>
            </a:pPr>
            <a:endParaRPr lang="fr-BE" sz="1200" dirty="0">
              <a:solidFill>
                <a:schemeClr val="bg1"/>
              </a:solidFill>
              <a:latin typeface="Trebuchet MS" panose="020B0603020202020204" pitchFamily="34" charset="0"/>
            </a:endParaRPr>
          </a:p>
        </p:txBody>
      </p:sp>
      <p:sp>
        <p:nvSpPr>
          <p:cNvPr id="6" name="TextBox 5">
            <a:extLst>
              <a:ext uri="{FF2B5EF4-FFF2-40B4-BE49-F238E27FC236}">
                <a16:creationId xmlns:a16="http://schemas.microsoft.com/office/drawing/2014/main" id="{22EA11AC-65A6-4789-8E9C-E38683E709E4}"/>
              </a:ext>
            </a:extLst>
          </p:cNvPr>
          <p:cNvSpPr txBox="1"/>
          <p:nvPr/>
        </p:nvSpPr>
        <p:spPr>
          <a:xfrm>
            <a:off x="5120294" y="6242405"/>
            <a:ext cx="5303794" cy="513270"/>
          </a:xfrm>
          <a:prstGeom prst="rect">
            <a:avLst/>
          </a:prstGeom>
          <a:noFill/>
        </p:spPr>
        <p:txBody>
          <a:bodyPr wrap="square" rtlCol="0">
            <a:spAutoFit/>
          </a:bodyPr>
          <a:lstStyle/>
          <a:p>
            <a:pPr algn="just"/>
            <a:r>
              <a:rPr lang="en-US" sz="900" dirty="0">
                <a:solidFill>
                  <a:srgbClr val="224F9F"/>
                </a:solidFill>
                <a:latin typeface="Trebuchet MS" panose="020B0603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fr-FR" sz="900" dirty="0">
              <a:solidFill>
                <a:srgbClr val="224F9F"/>
              </a:solidFill>
              <a:latin typeface="Trebuchet MS" panose="020B0603020202020204" pitchFamily="34" charset="0"/>
            </a:endParaRPr>
          </a:p>
        </p:txBody>
      </p:sp>
      <p:sp>
        <p:nvSpPr>
          <p:cNvPr id="7" name="TextBox 6">
            <a:extLst>
              <a:ext uri="{FF2B5EF4-FFF2-40B4-BE49-F238E27FC236}">
                <a16:creationId xmlns:a16="http://schemas.microsoft.com/office/drawing/2014/main" id="{D70396B8-6FD8-4EA0-BE8C-C724EF776E22}"/>
              </a:ext>
            </a:extLst>
          </p:cNvPr>
          <p:cNvSpPr txBox="1"/>
          <p:nvPr/>
        </p:nvSpPr>
        <p:spPr>
          <a:xfrm flipH="1">
            <a:off x="10424088" y="6298985"/>
            <a:ext cx="6238934" cy="400110"/>
          </a:xfrm>
          <a:prstGeom prst="rect">
            <a:avLst/>
          </a:prstGeom>
          <a:noFill/>
        </p:spPr>
        <p:txBody>
          <a:bodyPr wrap="square" rtlCol="0">
            <a:spAutoFit/>
          </a:bodyPr>
          <a:lstStyle/>
          <a:p>
            <a:r>
              <a:rPr lang="fr-FR" sz="2000" b="1"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GRAIN 13-15</a:t>
            </a:r>
          </a:p>
        </p:txBody>
      </p:sp>
    </p:spTree>
    <p:extLst>
      <p:ext uri="{BB962C8B-B14F-4D97-AF65-F5344CB8AC3E}">
        <p14:creationId xmlns:p14="http://schemas.microsoft.com/office/powerpoint/2010/main" val="3435719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901"/>
                            </p:stCondLst>
                            <p:childTnLst>
                              <p:par>
                                <p:cTn id="8" presetID="2" presetClass="entr" presetSubtype="2"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21475-83C3-4AD3-93FC-4E0D17D8EB09}"/>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20CB1A28-2CB7-4A7B-8D3B-8C1ED9607D7C}"/>
              </a:ext>
            </a:extLst>
          </p:cNvPr>
          <p:cNvSpPr/>
          <p:nvPr/>
        </p:nvSpPr>
        <p:spPr>
          <a:xfrm>
            <a:off x="4172756" y="298138"/>
            <a:ext cx="3846488" cy="6239822"/>
          </a:xfrm>
          <a:prstGeom prst="roundRect">
            <a:avLst/>
          </a:prstGeom>
          <a:gradFill>
            <a:gsLst>
              <a:gs pos="0">
                <a:srgbClr val="224F9F"/>
              </a:gs>
              <a:gs pos="100000">
                <a:srgbClr val="4A2E8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E640271B-86C3-40E9-94D2-00395150A980}"/>
              </a:ext>
            </a:extLst>
          </p:cNvPr>
          <p:cNvSpPr/>
          <p:nvPr/>
        </p:nvSpPr>
        <p:spPr>
          <a:xfrm>
            <a:off x="4610637" y="805316"/>
            <a:ext cx="2949262" cy="682580"/>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3" name="Rectangle : coins arrondis 42">
            <a:extLst>
              <a:ext uri="{FF2B5EF4-FFF2-40B4-BE49-F238E27FC236}">
                <a16:creationId xmlns:a16="http://schemas.microsoft.com/office/drawing/2014/main" id="{1373F453-A038-49F5-A198-AB8DC15FB6A3}"/>
              </a:ext>
            </a:extLst>
          </p:cNvPr>
          <p:cNvSpPr/>
          <p:nvPr/>
        </p:nvSpPr>
        <p:spPr>
          <a:xfrm>
            <a:off x="5693536" y="1977293"/>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2</a:t>
            </a:r>
          </a:p>
        </p:txBody>
      </p:sp>
      <p:sp>
        <p:nvSpPr>
          <p:cNvPr id="50" name="Rectangle : coins arrondis 49">
            <a:extLst>
              <a:ext uri="{FF2B5EF4-FFF2-40B4-BE49-F238E27FC236}">
                <a16:creationId xmlns:a16="http://schemas.microsoft.com/office/drawing/2014/main" id="{9C44B4F3-D0AB-4E24-BFEF-F4627C866B50}"/>
              </a:ext>
            </a:extLst>
          </p:cNvPr>
          <p:cNvSpPr/>
          <p:nvPr/>
        </p:nvSpPr>
        <p:spPr>
          <a:xfrm>
            <a:off x="5712318" y="2796639"/>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5</a:t>
            </a:r>
          </a:p>
        </p:txBody>
      </p:sp>
      <p:sp>
        <p:nvSpPr>
          <p:cNvPr id="53" name="Rectangle : coins arrondis 52">
            <a:extLst>
              <a:ext uri="{FF2B5EF4-FFF2-40B4-BE49-F238E27FC236}">
                <a16:creationId xmlns:a16="http://schemas.microsoft.com/office/drawing/2014/main" id="{1DDCED9B-C99E-43F7-9C69-B8A7A9C2FDAB}"/>
              </a:ext>
            </a:extLst>
          </p:cNvPr>
          <p:cNvSpPr/>
          <p:nvPr/>
        </p:nvSpPr>
        <p:spPr>
          <a:xfrm>
            <a:off x="5725733" y="3645109"/>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8</a:t>
            </a:r>
          </a:p>
        </p:txBody>
      </p:sp>
      <p:sp>
        <p:nvSpPr>
          <p:cNvPr id="55" name="Rectangle : coins arrondis 54">
            <a:extLst>
              <a:ext uri="{FF2B5EF4-FFF2-40B4-BE49-F238E27FC236}">
                <a16:creationId xmlns:a16="http://schemas.microsoft.com/office/drawing/2014/main" id="{2BD76C97-914E-4190-869A-2D6DCA6C0867}"/>
              </a:ext>
            </a:extLst>
          </p:cNvPr>
          <p:cNvSpPr/>
          <p:nvPr/>
        </p:nvSpPr>
        <p:spPr>
          <a:xfrm>
            <a:off x="5725733" y="4493579"/>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0</a:t>
            </a:r>
          </a:p>
        </p:txBody>
      </p:sp>
      <p:sp>
        <p:nvSpPr>
          <p:cNvPr id="62" name="Rectangle : coins arrondis 61">
            <a:extLst>
              <a:ext uri="{FF2B5EF4-FFF2-40B4-BE49-F238E27FC236}">
                <a16:creationId xmlns:a16="http://schemas.microsoft.com/office/drawing/2014/main" id="{F2775716-C0E4-4DDF-A800-BECFD088479B}"/>
              </a:ext>
            </a:extLst>
          </p:cNvPr>
          <p:cNvSpPr/>
          <p:nvPr/>
        </p:nvSpPr>
        <p:spPr>
          <a:xfrm>
            <a:off x="4615467" y="1970851"/>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1</a:t>
            </a:r>
          </a:p>
        </p:txBody>
      </p:sp>
      <p:sp>
        <p:nvSpPr>
          <p:cNvPr id="63" name="Rectangle : coins arrondis 62">
            <a:extLst>
              <a:ext uri="{FF2B5EF4-FFF2-40B4-BE49-F238E27FC236}">
                <a16:creationId xmlns:a16="http://schemas.microsoft.com/office/drawing/2014/main" id="{30D4F9B0-BCF4-4682-9992-843169D7B34A}"/>
              </a:ext>
            </a:extLst>
          </p:cNvPr>
          <p:cNvSpPr/>
          <p:nvPr/>
        </p:nvSpPr>
        <p:spPr>
          <a:xfrm>
            <a:off x="4615467" y="2807980"/>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4</a:t>
            </a:r>
          </a:p>
        </p:txBody>
      </p:sp>
      <p:sp>
        <p:nvSpPr>
          <p:cNvPr id="64" name="Rectangle : coins arrondis 63">
            <a:extLst>
              <a:ext uri="{FF2B5EF4-FFF2-40B4-BE49-F238E27FC236}">
                <a16:creationId xmlns:a16="http://schemas.microsoft.com/office/drawing/2014/main" id="{274F68F2-D130-468E-873B-E0C2F18AB7AA}"/>
              </a:ext>
            </a:extLst>
          </p:cNvPr>
          <p:cNvSpPr/>
          <p:nvPr/>
        </p:nvSpPr>
        <p:spPr>
          <a:xfrm>
            <a:off x="4628882" y="3645109"/>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7</a:t>
            </a:r>
          </a:p>
        </p:txBody>
      </p:sp>
      <p:sp>
        <p:nvSpPr>
          <p:cNvPr id="65" name="Rectangle : coins arrondis 64">
            <a:extLst>
              <a:ext uri="{FF2B5EF4-FFF2-40B4-BE49-F238E27FC236}">
                <a16:creationId xmlns:a16="http://schemas.microsoft.com/office/drawing/2014/main" id="{E14AD9EB-B3A5-406D-8753-3BD505FFF192}"/>
              </a:ext>
            </a:extLst>
          </p:cNvPr>
          <p:cNvSpPr/>
          <p:nvPr/>
        </p:nvSpPr>
        <p:spPr>
          <a:xfrm>
            <a:off x="6800045" y="1977293"/>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3</a:t>
            </a:r>
          </a:p>
        </p:txBody>
      </p:sp>
      <p:sp>
        <p:nvSpPr>
          <p:cNvPr id="66" name="Rectangle : coins arrondis 65">
            <a:extLst>
              <a:ext uri="{FF2B5EF4-FFF2-40B4-BE49-F238E27FC236}">
                <a16:creationId xmlns:a16="http://schemas.microsoft.com/office/drawing/2014/main" id="{5289795B-E714-4E3B-8F96-D5F98AB04900}"/>
              </a:ext>
            </a:extLst>
          </p:cNvPr>
          <p:cNvSpPr/>
          <p:nvPr/>
        </p:nvSpPr>
        <p:spPr>
          <a:xfrm>
            <a:off x="6800045" y="2814422"/>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6</a:t>
            </a:r>
          </a:p>
        </p:txBody>
      </p:sp>
      <p:sp>
        <p:nvSpPr>
          <p:cNvPr id="67" name="Rectangle : coins arrondis 66">
            <a:extLst>
              <a:ext uri="{FF2B5EF4-FFF2-40B4-BE49-F238E27FC236}">
                <a16:creationId xmlns:a16="http://schemas.microsoft.com/office/drawing/2014/main" id="{3CF81CA9-CDFF-4E4A-B7B0-764049BBAF86}"/>
              </a:ext>
            </a:extLst>
          </p:cNvPr>
          <p:cNvSpPr/>
          <p:nvPr/>
        </p:nvSpPr>
        <p:spPr>
          <a:xfrm>
            <a:off x="6800045" y="3651551"/>
            <a:ext cx="759854" cy="6825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9</a:t>
            </a:r>
          </a:p>
        </p:txBody>
      </p:sp>
      <p:sp>
        <p:nvSpPr>
          <p:cNvPr id="85" name="Rectangle : coins arrondis 84">
            <a:extLst>
              <a:ext uri="{FF2B5EF4-FFF2-40B4-BE49-F238E27FC236}">
                <a16:creationId xmlns:a16="http://schemas.microsoft.com/office/drawing/2014/main" id="{ADCF9883-5569-497D-811F-8E8144C56954}"/>
              </a:ext>
            </a:extLst>
          </p:cNvPr>
          <p:cNvSpPr/>
          <p:nvPr/>
        </p:nvSpPr>
        <p:spPr>
          <a:xfrm>
            <a:off x="4628882" y="5636432"/>
            <a:ext cx="2949262" cy="416252"/>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b="1" dirty="0">
                <a:ln w="0">
                  <a:noFill/>
                </a:ln>
                <a:gradFill>
                  <a:gsLst>
                    <a:gs pos="0">
                      <a:srgbClr val="EEAE72"/>
                    </a:gs>
                    <a:gs pos="100000">
                      <a:srgbClr val="FF6C7A"/>
                    </a:gs>
                  </a:gsLst>
                  <a:lin ang="0" scaled="0"/>
                </a:gradFill>
                <a:effectLst>
                  <a:outerShdw blurRad="38100" dist="12700" dir="2700000" algn="tl" rotWithShape="0">
                    <a:prstClr val="black">
                      <a:alpha val="40000"/>
                    </a:prstClr>
                  </a:outerShdw>
                </a:effectLst>
                <a:latin typeface="Trebuchet MS" panose="020B0603020202020204" pitchFamily="34" charset="0"/>
              </a:rPr>
              <a:t>ENTER</a:t>
            </a:r>
          </a:p>
        </p:txBody>
      </p:sp>
    </p:spTree>
    <p:extLst>
      <p:ext uri="{BB962C8B-B14F-4D97-AF65-F5344CB8AC3E}">
        <p14:creationId xmlns:p14="http://schemas.microsoft.com/office/powerpoint/2010/main" val="3390936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228E990-3B79-4408-8618-32DD686AB9DA}"/>
              </a:ext>
            </a:extLst>
          </p:cNvPr>
          <p:cNvSpPr>
            <a:spLocks noGrp="1"/>
          </p:cNvSpPr>
          <p:nvPr>
            <p:ph idx="1"/>
          </p:nvPr>
        </p:nvSpPr>
        <p:spPr>
          <a:xfrm>
            <a:off x="1270000" y="1531120"/>
            <a:ext cx="3403600" cy="4715283"/>
          </a:xfrm>
        </p:spPr>
        <p:txBody>
          <a:bodyPr anchor="ctr">
            <a:normAutofit/>
          </a:bodyPr>
          <a:lstStyle/>
          <a:p>
            <a:pPr marL="0" indent="0">
              <a:lnSpc>
                <a:spcPct val="114000"/>
              </a:lnSpc>
              <a:buNone/>
            </a:pPr>
            <a:r>
              <a:rPr lang="en-GB" sz="2000" dirty="0" err="1">
                <a:solidFill>
                  <a:schemeClr val="bg1"/>
                </a:solidFill>
                <a:latin typeface="Trebuchet MS" panose="020B0603020202020204" pitchFamily="34" charset="0"/>
                <a:ea typeface="Calibri" panose="020F0502020204030204" pitchFamily="34" charset="0"/>
              </a:rPr>
              <a:t>E</a:t>
            </a:r>
            <a:r>
              <a:rPr lang="en-GB" sz="2000" dirty="0" err="1">
                <a:solidFill>
                  <a:schemeClr val="bg1"/>
                </a:solidFill>
                <a:effectLst/>
                <a:latin typeface="Trebuchet MS" panose="020B0603020202020204" pitchFamily="34" charset="0"/>
                <a:ea typeface="Calibri" panose="020F0502020204030204" pitchFamily="34" charset="0"/>
              </a:rPr>
              <a:t>n</a:t>
            </a:r>
            <a:r>
              <a:rPr lang="en-GB" sz="2000" dirty="0">
                <a:solidFill>
                  <a:schemeClr val="bg1"/>
                </a:solidFill>
                <a:effectLst/>
                <a:latin typeface="Trebuchet MS" panose="020B0603020202020204" pitchFamily="34" charset="0"/>
                <a:ea typeface="Calibri" panose="020F0502020204030204" pitchFamily="34" charset="0"/>
              </a:rPr>
              <a:t> 2015, Jack Nicholson </a:t>
            </a:r>
            <a:r>
              <a:rPr lang="fr-FR" sz="2000" dirty="0">
                <a:solidFill>
                  <a:schemeClr val="bg1"/>
                </a:solidFill>
                <a:latin typeface="Trebuchet MS" panose="020B0603020202020204" pitchFamily="34" charset="0"/>
                <a:ea typeface="Calibri" panose="020F0502020204030204" pitchFamily="34" charset="0"/>
              </a:rPr>
              <a:t>a écrit l'article scientifique : </a:t>
            </a:r>
            <a:r>
              <a:rPr lang="fr-FR" sz="2000" i="1" dirty="0">
                <a:solidFill>
                  <a:schemeClr val="bg1"/>
                </a:solidFill>
                <a:latin typeface="Trebuchet MS" panose="020B0603020202020204" pitchFamily="34" charset="0"/>
                <a:ea typeface="Calibri" panose="020F0502020204030204" pitchFamily="34" charset="0"/>
              </a:rPr>
              <a:t>Regarder derrière la porte fermée : Une enquête sur les installations des Escape </a:t>
            </a:r>
            <a:r>
              <a:rPr lang="fr-FR" sz="2000" i="1" dirty="0" err="1">
                <a:solidFill>
                  <a:schemeClr val="bg1"/>
                </a:solidFill>
                <a:latin typeface="Trebuchet MS" panose="020B0603020202020204" pitchFamily="34" charset="0"/>
                <a:ea typeface="Calibri" panose="020F0502020204030204" pitchFamily="34" charset="0"/>
              </a:rPr>
              <a:t>Rooms</a:t>
            </a:r>
            <a:r>
              <a:rPr lang="fr-FR" sz="2000" i="1" dirty="0">
                <a:solidFill>
                  <a:schemeClr val="bg1"/>
                </a:solidFill>
                <a:latin typeface="Trebuchet MS" panose="020B0603020202020204" pitchFamily="34" charset="0"/>
                <a:ea typeface="Calibri" panose="020F0502020204030204" pitchFamily="34" charset="0"/>
              </a:rPr>
              <a:t>. </a:t>
            </a:r>
            <a:r>
              <a:rPr lang="fr-FR" sz="2000" dirty="0">
                <a:solidFill>
                  <a:schemeClr val="bg1"/>
                </a:solidFill>
                <a:latin typeface="Trebuchet MS" panose="020B0603020202020204" pitchFamily="34" charset="0"/>
                <a:ea typeface="Calibri" panose="020F0502020204030204" pitchFamily="34" charset="0"/>
              </a:rPr>
              <a:t>Il a décrit trois séquences de base des énigmes des jeux d'évasion.</a:t>
            </a:r>
            <a:endParaRPr lang="fr-FR" sz="3200" dirty="0">
              <a:solidFill>
                <a:schemeClr val="bg1"/>
              </a:solidFill>
              <a:latin typeface="Trebuchet MS" panose="020B0603020202020204" pitchFamily="34" charset="0"/>
            </a:endParaRPr>
          </a:p>
        </p:txBody>
      </p:sp>
      <p:sp>
        <p:nvSpPr>
          <p:cNvPr id="4" name="Title 3">
            <a:extLst>
              <a:ext uri="{FF2B5EF4-FFF2-40B4-BE49-F238E27FC236}">
                <a16:creationId xmlns:a16="http://schemas.microsoft.com/office/drawing/2014/main" id="{205706A9-652F-4BA8-92F7-C87F2878C0B4}"/>
              </a:ext>
            </a:extLst>
          </p:cNvPr>
          <p:cNvSpPr txBox="1">
            <a:spLocks noGrp="1"/>
          </p:cNvSpPr>
          <p:nvPr>
            <p:ph type="title"/>
          </p:nvPr>
        </p:nvSpPr>
        <p:spPr>
          <a:xfrm flipH="1">
            <a:off x="6096000" y="2791982"/>
            <a:ext cx="5257800" cy="480131"/>
          </a:xfrm>
          <a:prstGeom prst="rect">
            <a:avLst/>
          </a:prstGeom>
          <a:noFill/>
        </p:spPr>
        <p:txBody>
          <a:bodyPr wrap="square" rtlCol="0">
            <a:spAutoFit/>
          </a:bodyPr>
          <a:lstStyle/>
          <a:p>
            <a:r>
              <a:rPr lang="fr-FR" sz="28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Le Parcours Linéaire</a:t>
            </a:r>
          </a:p>
        </p:txBody>
      </p:sp>
      <p:sp>
        <p:nvSpPr>
          <p:cNvPr id="5" name="Rectangle 4">
            <a:hlinkClick r:id="" action="ppaction://hlinkshowjump?jump=nextslide"/>
            <a:extLst>
              <a:ext uri="{FF2B5EF4-FFF2-40B4-BE49-F238E27FC236}">
                <a16:creationId xmlns:a16="http://schemas.microsoft.com/office/drawing/2014/main" id="{75B2ACC9-880F-4F14-B674-8760B128290A}"/>
              </a:ext>
            </a:extLst>
          </p:cNvPr>
          <p:cNvSpPr/>
          <p:nvPr/>
        </p:nvSpPr>
        <p:spPr>
          <a:xfrm>
            <a:off x="10340622" y="6333308"/>
            <a:ext cx="1557867" cy="428736"/>
          </a:xfrm>
          <a:prstGeom prst="rect">
            <a:avLst/>
          </a:prstGeom>
          <a:gradFill flip="none" rotWithShape="1">
            <a:gsLst>
              <a:gs pos="0">
                <a:srgbClr val="4A2E87"/>
              </a:gs>
              <a:gs pos="100000">
                <a:srgbClr val="224F9F"/>
              </a:gs>
            </a:gsLst>
            <a:lin ang="27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NEXT</a:t>
            </a:r>
          </a:p>
        </p:txBody>
      </p:sp>
      <p:sp>
        <p:nvSpPr>
          <p:cNvPr id="10" name="Title 3">
            <a:extLst>
              <a:ext uri="{FF2B5EF4-FFF2-40B4-BE49-F238E27FC236}">
                <a16:creationId xmlns:a16="http://schemas.microsoft.com/office/drawing/2014/main" id="{355F6E66-D79F-4AED-A7A0-34DE53C100B5}"/>
              </a:ext>
            </a:extLst>
          </p:cNvPr>
          <p:cNvSpPr txBox="1">
            <a:spLocks/>
          </p:cNvSpPr>
          <p:nvPr/>
        </p:nvSpPr>
        <p:spPr>
          <a:xfrm flipH="1">
            <a:off x="6096000" y="3692149"/>
            <a:ext cx="5257800" cy="4801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Le Parcours Ouvert</a:t>
            </a:r>
          </a:p>
        </p:txBody>
      </p:sp>
      <p:sp>
        <p:nvSpPr>
          <p:cNvPr id="11" name="Title 3">
            <a:extLst>
              <a:ext uri="{FF2B5EF4-FFF2-40B4-BE49-F238E27FC236}">
                <a16:creationId xmlns:a16="http://schemas.microsoft.com/office/drawing/2014/main" id="{8FDA74DE-037A-4984-B6C6-610A1A2C60E3}"/>
              </a:ext>
            </a:extLst>
          </p:cNvPr>
          <p:cNvSpPr txBox="1">
            <a:spLocks/>
          </p:cNvSpPr>
          <p:nvPr/>
        </p:nvSpPr>
        <p:spPr>
          <a:xfrm flipH="1">
            <a:off x="6096000" y="4592316"/>
            <a:ext cx="5257800" cy="4801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Le Parcours </a:t>
            </a:r>
            <a:r>
              <a:rPr lang="fr-FR" sz="28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Multi-linéaire</a:t>
            </a:r>
            <a:endParaRPr lang="fr-FR" sz="28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endParaRPr>
          </a:p>
        </p:txBody>
      </p:sp>
      <p:sp>
        <p:nvSpPr>
          <p:cNvPr id="7" name="Title 3">
            <a:extLst>
              <a:ext uri="{FF2B5EF4-FFF2-40B4-BE49-F238E27FC236}">
                <a16:creationId xmlns:a16="http://schemas.microsoft.com/office/drawing/2014/main" id="{0F41DBEA-EEED-4E7B-8F92-2577A45B504C}"/>
              </a:ext>
            </a:extLst>
          </p:cNvPr>
          <p:cNvSpPr txBox="1">
            <a:spLocks/>
          </p:cNvSpPr>
          <p:nvPr/>
        </p:nvSpPr>
        <p:spPr>
          <a:xfrm flipH="1">
            <a:off x="838200" y="67644"/>
            <a:ext cx="10515600" cy="1920526"/>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Structures d’une séquence de puzzles</a:t>
            </a:r>
          </a:p>
        </p:txBody>
      </p:sp>
    </p:spTree>
    <p:extLst>
      <p:ext uri="{BB962C8B-B14F-4D97-AF65-F5344CB8AC3E}">
        <p14:creationId xmlns:p14="http://schemas.microsoft.com/office/powerpoint/2010/main" val="3464490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3101"/>
                            </p:stCondLst>
                            <p:childTnLst>
                              <p:par>
                                <p:cTn id="8" presetID="2" presetClass="entr" presetSubtype="8" fill="hold" grpId="0" nodeType="after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3851"/>
                            </p:stCondLst>
                            <p:childTnLst>
                              <p:par>
                                <p:cTn id="13" presetID="1" presetClass="entr" presetSubtype="0" fill="hold" grpId="0" nodeType="afterEffect">
                                  <p:stCondLst>
                                    <p:cond delay="1000"/>
                                  </p:stCondLst>
                                  <p:iterate type="lt">
                                    <p:tmAbs val="100"/>
                                  </p:iterate>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1000"/>
                                  </p:stCondLst>
                                  <p:iterate type="lt">
                                    <p:tmAbs val="100"/>
                                  </p:iterate>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1000"/>
                                  </p:stCondLst>
                                  <p:iterate type="lt">
                                    <p:tmAbs val="100"/>
                                  </p:iterate>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152"/>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10" grpId="0"/>
      <p:bldP spid="11"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228E990-3B79-4408-8618-32DD686AB9DA}"/>
              </a:ext>
            </a:extLst>
          </p:cNvPr>
          <p:cNvSpPr>
            <a:spLocks noGrp="1"/>
          </p:cNvSpPr>
          <p:nvPr>
            <p:ph idx="1"/>
          </p:nvPr>
        </p:nvSpPr>
        <p:spPr>
          <a:xfrm>
            <a:off x="838200" y="1708922"/>
            <a:ext cx="4330699" cy="4006078"/>
          </a:xfrm>
        </p:spPr>
        <p:txBody>
          <a:bodyPr anchor="ctr">
            <a:normAutofit/>
          </a:bodyPr>
          <a:lstStyle/>
          <a:p>
            <a:pPr marL="0" indent="0">
              <a:lnSpc>
                <a:spcPct val="114000"/>
              </a:lnSpc>
              <a:buNone/>
            </a:pPr>
            <a:r>
              <a:rPr lang="fr-FR" sz="2000" dirty="0">
                <a:solidFill>
                  <a:schemeClr val="bg1"/>
                </a:solidFill>
                <a:latin typeface="Trebuchet MS" panose="020B0603020202020204" pitchFamily="34" charset="0"/>
                <a:ea typeface="Calibri" panose="020F0502020204030204" pitchFamily="34" charset="0"/>
              </a:rPr>
              <a:t>L'organisation des puzzles suit une ligne, une séquence, chacun vient après l'autre.</a:t>
            </a:r>
          </a:p>
          <a:p>
            <a:pPr marL="0" indent="0">
              <a:lnSpc>
                <a:spcPct val="114000"/>
              </a:lnSpc>
              <a:buNone/>
            </a:pPr>
            <a:r>
              <a:rPr lang="fr-FR" sz="2000" dirty="0">
                <a:solidFill>
                  <a:schemeClr val="bg1"/>
                </a:solidFill>
                <a:latin typeface="Trebuchet MS" panose="020B0603020202020204" pitchFamily="34" charset="0"/>
                <a:ea typeface="Calibri" panose="020F0502020204030204" pitchFamily="34" charset="0"/>
              </a:rPr>
              <a:t>La résolution du premier puzzle conduit au deuxième, du deuxième au troisième et ainsi de suite jusqu'au dernier puzzle, qui déverrouille la pièce.</a:t>
            </a:r>
            <a:endParaRPr lang="fr-FR" sz="3200" dirty="0">
              <a:solidFill>
                <a:schemeClr val="bg1"/>
              </a:solidFill>
              <a:latin typeface="Trebuchet MS" panose="020B0603020202020204" pitchFamily="34" charset="0"/>
            </a:endParaRPr>
          </a:p>
        </p:txBody>
      </p:sp>
      <p:sp>
        <p:nvSpPr>
          <p:cNvPr id="4" name="Title 3">
            <a:extLst>
              <a:ext uri="{FF2B5EF4-FFF2-40B4-BE49-F238E27FC236}">
                <a16:creationId xmlns:a16="http://schemas.microsoft.com/office/drawing/2014/main" id="{205706A9-652F-4BA8-92F7-C87F2878C0B4}"/>
              </a:ext>
            </a:extLst>
          </p:cNvPr>
          <p:cNvSpPr txBox="1">
            <a:spLocks noGrp="1"/>
          </p:cNvSpPr>
          <p:nvPr>
            <p:ph type="title"/>
          </p:nvPr>
        </p:nvSpPr>
        <p:spPr>
          <a:xfrm flipH="1">
            <a:off x="838200" y="524692"/>
            <a:ext cx="10515600" cy="1006429"/>
          </a:xfrm>
          <a:prstGeom prst="rect">
            <a:avLst/>
          </a:prstGeom>
          <a:noFill/>
        </p:spPr>
        <p:txBody>
          <a:bodyPr wrap="square" rtlCol="0">
            <a:spAutoFit/>
          </a:bodyPr>
          <a:lstStyle/>
          <a:p>
            <a:pPr algn="ct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Le Parcours Linéaire</a:t>
            </a:r>
          </a:p>
        </p:txBody>
      </p:sp>
      <p:sp>
        <p:nvSpPr>
          <p:cNvPr id="5" name="Rectangle 4">
            <a:hlinkClick r:id="" action="ppaction://hlinkshowjump?jump=nextslide"/>
            <a:extLst>
              <a:ext uri="{FF2B5EF4-FFF2-40B4-BE49-F238E27FC236}">
                <a16:creationId xmlns:a16="http://schemas.microsoft.com/office/drawing/2014/main" id="{75B2ACC9-880F-4F14-B674-8760B128290A}"/>
              </a:ext>
            </a:extLst>
          </p:cNvPr>
          <p:cNvSpPr/>
          <p:nvPr/>
        </p:nvSpPr>
        <p:spPr>
          <a:xfrm>
            <a:off x="10340622" y="6333308"/>
            <a:ext cx="1557867" cy="428736"/>
          </a:xfrm>
          <a:prstGeom prst="rect">
            <a:avLst/>
          </a:prstGeom>
          <a:gradFill flip="none" rotWithShape="1">
            <a:gsLst>
              <a:gs pos="0">
                <a:srgbClr val="4A2E87"/>
              </a:gs>
              <a:gs pos="100000">
                <a:srgbClr val="224F9F"/>
              </a:gs>
            </a:gsLst>
            <a:lin ang="27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NEXT</a:t>
            </a:r>
          </a:p>
        </p:txBody>
      </p:sp>
      <p:sp>
        <p:nvSpPr>
          <p:cNvPr id="6" name="ZoneTexte 5">
            <a:extLst>
              <a:ext uri="{FF2B5EF4-FFF2-40B4-BE49-F238E27FC236}">
                <a16:creationId xmlns:a16="http://schemas.microsoft.com/office/drawing/2014/main" id="{4A0DF448-7DC4-41C3-8C17-05B0B07EDA01}"/>
              </a:ext>
            </a:extLst>
          </p:cNvPr>
          <p:cNvSpPr txBox="1"/>
          <p:nvPr/>
        </p:nvSpPr>
        <p:spPr>
          <a:xfrm>
            <a:off x="4967325" y="6416871"/>
            <a:ext cx="2257349" cy="261610"/>
          </a:xfrm>
          <a:prstGeom prst="rect">
            <a:avLst/>
          </a:prstGeom>
          <a:noFill/>
        </p:spPr>
        <p:txBody>
          <a:bodyPr wrap="none" rtlCol="0">
            <a:spAutoFit/>
          </a:bodyPr>
          <a:lstStyle/>
          <a:p>
            <a:pPr algn="ctr"/>
            <a:r>
              <a:rPr lang="fr-FR" sz="1100" dirty="0">
                <a:solidFill>
                  <a:srgbClr val="4A2E87"/>
                </a:solidFill>
              </a:rPr>
              <a:t>IF 3N  +  2  =  62, HOW MUCH IS N?</a:t>
            </a:r>
          </a:p>
        </p:txBody>
      </p:sp>
      <p:pic>
        <p:nvPicPr>
          <p:cNvPr id="7" name="Image 6">
            <a:extLst>
              <a:ext uri="{FF2B5EF4-FFF2-40B4-BE49-F238E27FC236}">
                <a16:creationId xmlns:a16="http://schemas.microsoft.com/office/drawing/2014/main" id="{B02B8278-443E-42CB-87B3-D567D5A2E2D9}"/>
              </a:ext>
            </a:extLst>
          </p:cNvPr>
          <p:cNvPicPr>
            <a:picLocks noChangeAspect="1"/>
          </p:cNvPicPr>
          <p:nvPr/>
        </p:nvPicPr>
        <p:blipFill>
          <a:blip r:embed="rId2"/>
          <a:stretch>
            <a:fillRect/>
          </a:stretch>
        </p:blipFill>
        <p:spPr>
          <a:xfrm>
            <a:off x="6096001" y="2776342"/>
            <a:ext cx="5257799" cy="1871237"/>
          </a:xfrm>
          <a:prstGeom prst="rect">
            <a:avLst/>
          </a:prstGeom>
        </p:spPr>
      </p:pic>
      <p:sp>
        <p:nvSpPr>
          <p:cNvPr id="2" name="ZoneTexte 1">
            <a:extLst>
              <a:ext uri="{FF2B5EF4-FFF2-40B4-BE49-F238E27FC236}">
                <a16:creationId xmlns:a16="http://schemas.microsoft.com/office/drawing/2014/main" id="{6F999CC3-51F4-45A2-8526-27FB72A0BC12}"/>
              </a:ext>
            </a:extLst>
          </p:cNvPr>
          <p:cNvSpPr txBox="1"/>
          <p:nvPr/>
        </p:nvSpPr>
        <p:spPr>
          <a:xfrm>
            <a:off x="6095999" y="4726601"/>
            <a:ext cx="2248821" cy="276999"/>
          </a:xfrm>
          <a:prstGeom prst="rect">
            <a:avLst/>
          </a:prstGeom>
          <a:noFill/>
        </p:spPr>
        <p:txBody>
          <a:bodyPr wrap="none" rtlCol="0">
            <a:spAutoFit/>
          </a:bodyPr>
          <a:lstStyle/>
          <a:p>
            <a:r>
              <a:rPr lang="fr-FR" sz="1200" dirty="0">
                <a:solidFill>
                  <a:schemeClr val="bg1"/>
                </a:solidFill>
                <a:latin typeface="Trebuchet MS" panose="020B0603020202020204" pitchFamily="34" charset="0"/>
              </a:rPr>
              <a:t>Source: </a:t>
            </a:r>
            <a:r>
              <a:rPr lang="fr-FR" sz="1200" dirty="0" err="1">
                <a:solidFill>
                  <a:schemeClr val="bg1"/>
                </a:solidFill>
                <a:latin typeface="Trebuchet MS" panose="020B0603020202020204" pitchFamily="34" charset="0"/>
              </a:rPr>
              <a:t>Wiemker</a:t>
            </a:r>
            <a:r>
              <a:rPr lang="fr-FR" sz="1200" dirty="0">
                <a:solidFill>
                  <a:schemeClr val="bg1"/>
                </a:solidFill>
                <a:latin typeface="Trebuchet MS" panose="020B0603020202020204" pitchFamily="34" charset="0"/>
              </a:rPr>
              <a:t> et al. (2015)</a:t>
            </a:r>
          </a:p>
        </p:txBody>
      </p:sp>
    </p:spTree>
    <p:extLst>
      <p:ext uri="{BB962C8B-B14F-4D97-AF65-F5344CB8AC3E}">
        <p14:creationId xmlns:p14="http://schemas.microsoft.com/office/powerpoint/2010/main" val="3940580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701"/>
                            </p:stCondLst>
                            <p:childTnLst>
                              <p:par>
                                <p:cTn id="8" presetID="2" presetClass="entr" presetSubtype="8" fill="hold" grpId="0" nodeType="after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2701"/>
                            </p:stCondLst>
                            <p:childTnLst>
                              <p:par>
                                <p:cTn id="13" presetID="2" presetClass="entr" presetSubtype="8"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3701"/>
                            </p:stCondLst>
                            <p:childTnLst>
                              <p:par>
                                <p:cTn id="18" presetID="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4201"/>
                            </p:stCondLst>
                            <p:childTnLst>
                              <p:par>
                                <p:cTn id="27" presetID="10" presetClass="entr" presetSubtype="0" fill="hold" grpId="0" nodeType="afterEffect">
                                  <p:stCondLst>
                                    <p:cond delay="10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 presetClass="entr" presetSubtype="0" fill="hold" grpId="0" nodeType="withEffect">
                                  <p:stCondLst>
                                    <p:cond delay="100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706A9-652F-4BA8-92F7-C87F2878C0B4}"/>
              </a:ext>
            </a:extLst>
          </p:cNvPr>
          <p:cNvSpPr txBox="1">
            <a:spLocks noGrp="1"/>
          </p:cNvSpPr>
          <p:nvPr>
            <p:ph type="title"/>
          </p:nvPr>
        </p:nvSpPr>
        <p:spPr>
          <a:xfrm flipH="1">
            <a:off x="838200" y="524692"/>
            <a:ext cx="10515600" cy="1006429"/>
          </a:xfrm>
          <a:prstGeom prst="rect">
            <a:avLst/>
          </a:prstGeom>
          <a:noFill/>
        </p:spPr>
        <p:txBody>
          <a:bodyPr wrap="square" rtlCol="0">
            <a:spAutoFit/>
          </a:bodyPr>
          <a:lstStyle/>
          <a:p>
            <a:pPr algn="ct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Le Parcours Linéaire</a:t>
            </a:r>
          </a:p>
        </p:txBody>
      </p:sp>
      <p:sp>
        <p:nvSpPr>
          <p:cNvPr id="5" name="Rectangle 4">
            <a:hlinkClick r:id="" action="ppaction://hlinkshowjump?jump=nextslide"/>
            <a:extLst>
              <a:ext uri="{FF2B5EF4-FFF2-40B4-BE49-F238E27FC236}">
                <a16:creationId xmlns:a16="http://schemas.microsoft.com/office/drawing/2014/main" id="{3AC4EDA8-5C22-4BE8-AAEA-C9BDA9B7628B}"/>
              </a:ext>
            </a:extLst>
          </p:cNvPr>
          <p:cNvSpPr/>
          <p:nvPr/>
        </p:nvSpPr>
        <p:spPr>
          <a:xfrm>
            <a:off x="10340622" y="6333308"/>
            <a:ext cx="1557867" cy="428736"/>
          </a:xfrm>
          <a:prstGeom prst="rect">
            <a:avLst/>
          </a:prstGeom>
          <a:gradFill flip="none" rotWithShape="1">
            <a:gsLst>
              <a:gs pos="0">
                <a:srgbClr val="4A2E87"/>
              </a:gs>
              <a:gs pos="100000">
                <a:srgbClr val="224F9F"/>
              </a:gs>
            </a:gsLst>
            <a:lin ang="27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NEXT</a:t>
            </a:r>
          </a:p>
        </p:txBody>
      </p:sp>
      <p:graphicFrame>
        <p:nvGraphicFramePr>
          <p:cNvPr id="10" name="Tableau 10">
            <a:extLst>
              <a:ext uri="{FF2B5EF4-FFF2-40B4-BE49-F238E27FC236}">
                <a16:creationId xmlns:a16="http://schemas.microsoft.com/office/drawing/2014/main" id="{B22E8E16-4057-404D-AB86-F942CDAFC69D}"/>
              </a:ext>
            </a:extLst>
          </p:cNvPr>
          <p:cNvGraphicFramePr>
            <a:graphicFrameLocks noGrp="1"/>
          </p:cNvGraphicFramePr>
          <p:nvPr>
            <p:extLst>
              <p:ext uri="{D42A27DB-BD31-4B8C-83A1-F6EECF244321}">
                <p14:modId xmlns:p14="http://schemas.microsoft.com/office/powerpoint/2010/main" val="567186000"/>
              </p:ext>
            </p:extLst>
          </p:nvPr>
        </p:nvGraphicFramePr>
        <p:xfrm>
          <a:off x="1193800" y="1964266"/>
          <a:ext cx="9728200" cy="3611034"/>
        </p:xfrm>
        <a:graphic>
          <a:graphicData uri="http://schemas.openxmlformats.org/drawingml/2006/table">
            <a:tbl>
              <a:tblPr firstRow="1" bandRow="1">
                <a:tableStyleId>{5940675A-B579-460E-94D1-54222C63F5DA}</a:tableStyleId>
              </a:tblPr>
              <a:tblGrid>
                <a:gridCol w="4864100">
                  <a:extLst>
                    <a:ext uri="{9D8B030D-6E8A-4147-A177-3AD203B41FA5}">
                      <a16:colId xmlns:a16="http://schemas.microsoft.com/office/drawing/2014/main" val="1492721704"/>
                    </a:ext>
                  </a:extLst>
                </a:gridCol>
                <a:gridCol w="4864100">
                  <a:extLst>
                    <a:ext uri="{9D8B030D-6E8A-4147-A177-3AD203B41FA5}">
                      <a16:colId xmlns:a16="http://schemas.microsoft.com/office/drawing/2014/main" val="1418142529"/>
                    </a:ext>
                  </a:extLst>
                </a:gridCol>
              </a:tblGrid>
              <a:tr h="683596">
                <a:tc>
                  <a:txBody>
                    <a:bodyPr/>
                    <a:lstStyle/>
                    <a:p>
                      <a:pPr algn="ctr"/>
                      <a:r>
                        <a:rPr lang="fr-FR" sz="3200" dirty="0">
                          <a:gradFill>
                            <a:gsLst>
                              <a:gs pos="0">
                                <a:srgbClr val="4A2E87"/>
                              </a:gs>
                              <a:gs pos="100000">
                                <a:srgbClr val="224F9F"/>
                              </a:gs>
                            </a:gsLst>
                            <a:lin ang="0" scaled="0"/>
                          </a:gradFill>
                          <a:latin typeface="Trebuchet MS" panose="020B0603020202020204" pitchFamily="34" charset="0"/>
                        </a:rPr>
                        <a:t>Avantages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fr-FR" sz="3200" kern="1200" dirty="0">
                          <a:gradFill>
                            <a:gsLst>
                              <a:gs pos="0">
                                <a:srgbClr val="4A2E87"/>
                              </a:gs>
                              <a:gs pos="100000">
                                <a:srgbClr val="224F9F"/>
                              </a:gs>
                            </a:gsLst>
                            <a:lin ang="0" scaled="0"/>
                          </a:gradFill>
                          <a:latin typeface="Trebuchet MS" panose="020B0603020202020204" pitchFamily="34" charset="0"/>
                          <a:ea typeface="+mn-ea"/>
                          <a:cs typeface="+mn-cs"/>
                        </a:rPr>
                        <a:t>Inconvénients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75404"/>
                  </a:ext>
                </a:extLst>
              </a:tr>
              <a:tr h="2927438">
                <a:tc>
                  <a:txBody>
                    <a:bodyPr/>
                    <a:lstStyle/>
                    <a:p>
                      <a:pPr marL="285750" indent="-285750">
                        <a:buFont typeface="Arial" panose="020B0604020202020204" pitchFamily="34" charset="0"/>
                        <a:buChar char="•"/>
                      </a:pPr>
                      <a:r>
                        <a:rPr lang="fr-FR" sz="2000" dirty="0">
                          <a:solidFill>
                            <a:schemeClr val="bg1"/>
                          </a:solidFill>
                          <a:latin typeface="Trebuchet MS" panose="020B0603020202020204" pitchFamily="34" charset="0"/>
                        </a:rPr>
                        <a:t>Simple à concevoir</a:t>
                      </a:r>
                    </a:p>
                    <a:p>
                      <a:pPr marL="285750" indent="-285750">
                        <a:buFont typeface="Arial" panose="020B0604020202020204" pitchFamily="34" charset="0"/>
                        <a:buChar char="•"/>
                      </a:pPr>
                      <a:endParaRPr lang="fr-FR" sz="20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Simple à jouer</a:t>
                      </a:r>
                    </a:p>
                    <a:p>
                      <a:pPr marL="285750" indent="-285750">
                        <a:buFont typeface="Arial" panose="020B0604020202020204" pitchFamily="34" charset="0"/>
                        <a:buChar char="•"/>
                      </a:pPr>
                      <a:endParaRPr lang="fr-FR" sz="20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Structure claire</a:t>
                      </a:r>
                    </a:p>
                    <a:p>
                      <a:pPr marL="285750" indent="-285750">
                        <a:buFont typeface="Arial" panose="020B0604020202020204" pitchFamily="34" charset="0"/>
                        <a:buChar char="•"/>
                      </a:pPr>
                      <a:endParaRPr lang="fr-FR" sz="20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Logique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fr-FR" sz="2000" dirty="0">
                          <a:solidFill>
                            <a:schemeClr val="bg1"/>
                          </a:solidFill>
                          <a:latin typeface="Trebuchet MS" panose="020B0603020202020204" pitchFamily="34" charset="0"/>
                        </a:rPr>
                        <a:t>Pas adapté aux grands groupes</a:t>
                      </a:r>
                    </a:p>
                    <a:p>
                      <a:pPr marL="0" indent="0">
                        <a:buFont typeface="Arial" panose="020B0604020202020204" pitchFamily="34" charset="0"/>
                        <a:buNone/>
                      </a:pPr>
                      <a:endParaRPr lang="fr-FR" sz="20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N’encourage pas la collaboration</a:t>
                      </a:r>
                    </a:p>
                    <a:p>
                      <a:pPr marL="285750" indent="-285750">
                        <a:buFont typeface="Arial" panose="020B0604020202020204" pitchFamily="34" charset="0"/>
                        <a:buChar char="•"/>
                      </a:pPr>
                      <a:endParaRPr lang="fr-FR" sz="20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Réduit le sentiment d’accomplissement</a:t>
                      </a:r>
                    </a:p>
                    <a:p>
                      <a:pPr marL="285750" indent="-285750">
                        <a:buFont typeface="Arial" panose="020B0604020202020204" pitchFamily="34" charset="0"/>
                        <a:buChar char="•"/>
                      </a:pPr>
                      <a:endParaRPr lang="fr-FR" sz="20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Possibilité d’être bloqué sur un puzzle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1737811"/>
                  </a:ext>
                </a:extLst>
              </a:tr>
            </a:tbl>
          </a:graphicData>
        </a:graphic>
      </p:graphicFrame>
    </p:spTree>
    <p:extLst>
      <p:ext uri="{BB962C8B-B14F-4D97-AF65-F5344CB8AC3E}">
        <p14:creationId xmlns:p14="http://schemas.microsoft.com/office/powerpoint/2010/main" val="561263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8697CCDC-BBFD-43D0-BCF6-9558B57D209A}"/>
              </a:ext>
            </a:extLst>
          </p:cNvPr>
          <p:cNvPicPr>
            <a:picLocks noGrp="1" noChangeAspect="1"/>
          </p:cNvPicPr>
          <p:nvPr>
            <p:ph sz="half" idx="1"/>
          </p:nvPr>
        </p:nvPicPr>
        <p:blipFill rotWithShape="1">
          <a:blip r:embed="rId2"/>
          <a:srcRect l="1276"/>
          <a:stretch/>
        </p:blipFill>
        <p:spPr>
          <a:xfrm>
            <a:off x="905256" y="2176977"/>
            <a:ext cx="5190744" cy="2504045"/>
          </a:xfrm>
          <a:prstGeom prst="rect">
            <a:avLst/>
          </a:prstGeom>
        </p:spPr>
      </p:pic>
      <p:sp>
        <p:nvSpPr>
          <p:cNvPr id="5" name="Title 3">
            <a:extLst>
              <a:ext uri="{FF2B5EF4-FFF2-40B4-BE49-F238E27FC236}">
                <a16:creationId xmlns:a16="http://schemas.microsoft.com/office/drawing/2014/main" id="{0B35C1A7-43C1-41E3-B70D-D307E52A4713}"/>
              </a:ext>
            </a:extLst>
          </p:cNvPr>
          <p:cNvSpPr txBox="1">
            <a:spLocks noGrp="1"/>
          </p:cNvSpPr>
          <p:nvPr>
            <p:ph type="title"/>
          </p:nvPr>
        </p:nvSpPr>
        <p:spPr>
          <a:xfrm flipH="1">
            <a:off x="838200" y="524692"/>
            <a:ext cx="10515600" cy="1006429"/>
          </a:xfrm>
          <a:prstGeom prst="rect">
            <a:avLst/>
          </a:prstGeom>
          <a:noFill/>
        </p:spPr>
        <p:txBody>
          <a:bodyPr wrap="square" rtlCol="0">
            <a:spAutoFit/>
          </a:bodyPr>
          <a:lstStyle/>
          <a:p>
            <a:pPr algn="ctr"/>
            <a:r>
              <a:rPr lang="fr-BE"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Le Parcours Ouvert</a:t>
            </a:r>
            <a:endPar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endParaRPr>
          </a:p>
        </p:txBody>
      </p:sp>
      <p:sp>
        <p:nvSpPr>
          <p:cNvPr id="6" name="Rectangle 5">
            <a:hlinkClick r:id="" action="ppaction://hlinkshowjump?jump=nextslide"/>
            <a:extLst>
              <a:ext uri="{FF2B5EF4-FFF2-40B4-BE49-F238E27FC236}">
                <a16:creationId xmlns:a16="http://schemas.microsoft.com/office/drawing/2014/main" id="{6832F713-F674-4345-9EE2-D59AC39BAB0B}"/>
              </a:ext>
            </a:extLst>
          </p:cNvPr>
          <p:cNvSpPr/>
          <p:nvPr/>
        </p:nvSpPr>
        <p:spPr>
          <a:xfrm>
            <a:off x="10340622" y="6333308"/>
            <a:ext cx="1557867" cy="428736"/>
          </a:xfrm>
          <a:prstGeom prst="rect">
            <a:avLst/>
          </a:prstGeom>
          <a:gradFill flip="none" rotWithShape="1">
            <a:gsLst>
              <a:gs pos="0">
                <a:srgbClr val="4A2E87"/>
              </a:gs>
              <a:gs pos="100000">
                <a:srgbClr val="224F9F"/>
              </a:gs>
            </a:gsLst>
            <a:lin ang="27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NEXT</a:t>
            </a:r>
          </a:p>
        </p:txBody>
      </p:sp>
      <p:graphicFrame>
        <p:nvGraphicFramePr>
          <p:cNvPr id="9" name="Tableau 9">
            <a:extLst>
              <a:ext uri="{FF2B5EF4-FFF2-40B4-BE49-F238E27FC236}">
                <a16:creationId xmlns:a16="http://schemas.microsoft.com/office/drawing/2014/main" id="{7472AEAE-BF9B-4024-BB28-A5EB94C8C682}"/>
              </a:ext>
            </a:extLst>
          </p:cNvPr>
          <p:cNvGraphicFramePr>
            <a:graphicFrameLocks noGrp="1"/>
          </p:cNvGraphicFramePr>
          <p:nvPr>
            <p:extLst>
              <p:ext uri="{D42A27DB-BD31-4B8C-83A1-F6EECF244321}">
                <p14:modId xmlns:p14="http://schemas.microsoft.com/office/powerpoint/2010/main" val="2187389212"/>
              </p:ext>
            </p:extLst>
          </p:nvPr>
        </p:nvGraphicFramePr>
        <p:xfrm>
          <a:off x="6496050" y="2176976"/>
          <a:ext cx="4623505" cy="2504045"/>
        </p:xfrm>
        <a:graphic>
          <a:graphicData uri="http://schemas.openxmlformats.org/drawingml/2006/table">
            <a:tbl>
              <a:tblPr firstRow="1" bandRow="1">
                <a:tableStyleId>{5940675A-B579-460E-94D1-54222C63F5DA}</a:tableStyleId>
              </a:tblPr>
              <a:tblGrid>
                <a:gridCol w="2312920">
                  <a:extLst>
                    <a:ext uri="{9D8B030D-6E8A-4147-A177-3AD203B41FA5}">
                      <a16:colId xmlns:a16="http://schemas.microsoft.com/office/drawing/2014/main" val="1278072324"/>
                    </a:ext>
                  </a:extLst>
                </a:gridCol>
                <a:gridCol w="2310585">
                  <a:extLst>
                    <a:ext uri="{9D8B030D-6E8A-4147-A177-3AD203B41FA5}">
                      <a16:colId xmlns:a16="http://schemas.microsoft.com/office/drawing/2014/main" val="2620428569"/>
                    </a:ext>
                  </a:extLst>
                </a:gridCol>
              </a:tblGrid>
              <a:tr h="754526">
                <a:tc>
                  <a:txBody>
                    <a:bodyPr/>
                    <a:lstStyle/>
                    <a:p>
                      <a:pPr algn="ctr"/>
                      <a:r>
                        <a:rPr lang="fr-FR" sz="2400" dirty="0">
                          <a:gradFill>
                            <a:gsLst>
                              <a:gs pos="0">
                                <a:srgbClr val="4A2E87"/>
                              </a:gs>
                              <a:gs pos="100000">
                                <a:srgbClr val="224F9F"/>
                              </a:gs>
                            </a:gsLst>
                            <a:lin ang="0" scaled="0"/>
                          </a:gradFill>
                          <a:latin typeface="Trebuchet MS" panose="020B0603020202020204" pitchFamily="34" charset="0"/>
                        </a:rPr>
                        <a:t>Avantages</a:t>
                      </a:r>
                    </a:p>
                  </a:txBody>
                  <a:tcPr anchor="ctr"/>
                </a:tc>
                <a:tc>
                  <a:txBody>
                    <a:bodyPr/>
                    <a:lstStyle/>
                    <a:p>
                      <a:pPr marL="0" algn="ctr" defTabSz="914400" rtl="0" eaLnBrk="1" latinLnBrk="0" hangingPunct="1"/>
                      <a:r>
                        <a:rPr lang="fr-FR" sz="2400" kern="1200" dirty="0">
                          <a:gradFill>
                            <a:gsLst>
                              <a:gs pos="0">
                                <a:srgbClr val="4A2E87"/>
                              </a:gs>
                              <a:gs pos="100000">
                                <a:srgbClr val="224F9F"/>
                              </a:gs>
                            </a:gsLst>
                            <a:lin ang="0" scaled="0"/>
                          </a:gradFill>
                          <a:latin typeface="Trebuchet MS" panose="020B0603020202020204" pitchFamily="34" charset="0"/>
                          <a:ea typeface="+mn-ea"/>
                          <a:cs typeface="+mn-cs"/>
                        </a:rPr>
                        <a:t>Inconvénients</a:t>
                      </a:r>
                    </a:p>
                  </a:txBody>
                  <a:tcPr anchor="ctr"/>
                </a:tc>
                <a:extLst>
                  <a:ext uri="{0D108BD9-81ED-4DB2-BD59-A6C34878D82A}">
                    <a16:rowId xmlns:a16="http://schemas.microsoft.com/office/drawing/2014/main" val="3235056167"/>
                  </a:ext>
                </a:extLst>
              </a:tr>
              <a:tr h="1749519">
                <a:tc>
                  <a:txBody>
                    <a:bodyPr/>
                    <a:lstStyle/>
                    <a:p>
                      <a:pPr marL="285750" indent="-285750">
                        <a:buFont typeface="Arial" panose="020B0604020202020204" pitchFamily="34" charset="0"/>
                        <a:buChar char="•"/>
                      </a:pPr>
                      <a:r>
                        <a:rPr lang="fr-FR" sz="1400" dirty="0">
                          <a:solidFill>
                            <a:schemeClr val="bg1"/>
                          </a:solidFill>
                          <a:latin typeface="Trebuchet MS" panose="020B0603020202020204" pitchFamily="34" charset="0"/>
                        </a:rPr>
                        <a:t>Adapté aux Escape </a:t>
                      </a:r>
                      <a:r>
                        <a:rPr lang="fr-FR" sz="1400" dirty="0" err="1">
                          <a:solidFill>
                            <a:schemeClr val="bg1"/>
                          </a:solidFill>
                          <a:latin typeface="Trebuchet MS" panose="020B0603020202020204" pitchFamily="34" charset="0"/>
                        </a:rPr>
                        <a:t>Rooms</a:t>
                      </a:r>
                      <a:r>
                        <a:rPr lang="fr-FR" sz="1400" dirty="0">
                          <a:solidFill>
                            <a:schemeClr val="bg1"/>
                          </a:solidFill>
                          <a:latin typeface="Trebuchet MS" panose="020B0603020202020204" pitchFamily="34" charset="0"/>
                        </a:rPr>
                        <a:t> pédagogiques</a:t>
                      </a:r>
                    </a:p>
                    <a:p>
                      <a:pPr marL="285750" indent="-285750">
                        <a:buFont typeface="Arial" panose="020B0604020202020204" pitchFamily="34" charset="0"/>
                        <a:buChar char="•"/>
                      </a:pPr>
                      <a:endParaRPr lang="fr-FR" sz="14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1400" dirty="0">
                          <a:solidFill>
                            <a:schemeClr val="bg1"/>
                          </a:solidFill>
                          <a:latin typeface="Trebuchet MS" panose="020B0603020202020204" pitchFamily="34" charset="0"/>
                        </a:rPr>
                        <a:t>Promeut collaboration</a:t>
                      </a:r>
                    </a:p>
                    <a:p>
                      <a:pPr marL="285750" indent="-285750">
                        <a:buFont typeface="Arial" panose="020B0604020202020204" pitchFamily="34" charset="0"/>
                        <a:buChar char="•"/>
                      </a:pPr>
                      <a:endParaRPr lang="fr-FR" sz="14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1400" dirty="0">
                          <a:solidFill>
                            <a:schemeClr val="bg1"/>
                          </a:solidFill>
                          <a:latin typeface="Trebuchet MS" panose="020B0603020202020204" pitchFamily="34" charset="0"/>
                        </a:rPr>
                        <a:t>Faible chances de blocage</a:t>
                      </a:r>
                    </a:p>
                  </a:txBody>
                  <a:tcPr anchor="ctr"/>
                </a:tc>
                <a:tc>
                  <a:txBody>
                    <a:bodyPr/>
                    <a:lstStyle/>
                    <a:p>
                      <a:pPr marL="285750" indent="-285750">
                        <a:buFont typeface="Arial" panose="020B0604020202020204" pitchFamily="34" charset="0"/>
                        <a:buChar char="•"/>
                      </a:pPr>
                      <a:r>
                        <a:rPr lang="fr-FR" sz="1400" dirty="0">
                          <a:solidFill>
                            <a:schemeClr val="bg1"/>
                          </a:solidFill>
                          <a:latin typeface="Trebuchet MS" panose="020B0603020202020204" pitchFamily="34" charset="0"/>
                        </a:rPr>
                        <a:t>Pas de début clair</a:t>
                      </a:r>
                    </a:p>
                    <a:p>
                      <a:pPr marL="285750" indent="-285750">
                        <a:buFont typeface="Arial" panose="020B0604020202020204" pitchFamily="34" charset="0"/>
                        <a:buChar char="•"/>
                      </a:pPr>
                      <a:endParaRPr lang="fr-FR" sz="14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1400" dirty="0">
                          <a:solidFill>
                            <a:schemeClr val="bg1"/>
                          </a:solidFill>
                          <a:latin typeface="Trebuchet MS" panose="020B0603020202020204" pitchFamily="34" charset="0"/>
                        </a:rPr>
                        <a:t>Pas de logique visible</a:t>
                      </a:r>
                    </a:p>
                    <a:p>
                      <a:pPr marL="285750" indent="-285750">
                        <a:buFont typeface="Arial" panose="020B0604020202020204" pitchFamily="34" charset="0"/>
                        <a:buChar char="•"/>
                      </a:pPr>
                      <a:endParaRPr lang="fr-FR" sz="1400" dirty="0">
                        <a:solidFill>
                          <a:schemeClr val="bg1"/>
                        </a:solidFill>
                        <a:latin typeface="Trebuchet MS" panose="020B0603020202020204" pitchFamily="34" charset="0"/>
                      </a:endParaRPr>
                    </a:p>
                    <a:p>
                      <a:pPr marL="285750" indent="-285750">
                        <a:buFont typeface="Arial" panose="020B0604020202020204" pitchFamily="34" charset="0"/>
                        <a:buChar char="•"/>
                      </a:pPr>
                      <a:r>
                        <a:rPr lang="fr-FR" sz="1400" dirty="0">
                          <a:solidFill>
                            <a:schemeClr val="bg1"/>
                          </a:solidFill>
                          <a:latin typeface="Trebuchet MS" panose="020B0603020202020204" pitchFamily="34" charset="0"/>
                        </a:rPr>
                        <a:t>Peut être trop facile pour des joueurs expérimentés</a:t>
                      </a:r>
                    </a:p>
                  </a:txBody>
                  <a:tcPr anchor="ctr"/>
                </a:tc>
                <a:extLst>
                  <a:ext uri="{0D108BD9-81ED-4DB2-BD59-A6C34878D82A}">
                    <a16:rowId xmlns:a16="http://schemas.microsoft.com/office/drawing/2014/main" val="3357807886"/>
                  </a:ext>
                </a:extLst>
              </a:tr>
            </a:tbl>
          </a:graphicData>
        </a:graphic>
      </p:graphicFrame>
      <p:pic>
        <p:nvPicPr>
          <p:cNvPr id="13" name="Espace réservé du contenu 8">
            <a:extLst>
              <a:ext uri="{FF2B5EF4-FFF2-40B4-BE49-F238E27FC236}">
                <a16:creationId xmlns:a16="http://schemas.microsoft.com/office/drawing/2014/main" id="{71782E9A-CBBF-4683-9D30-E227FF0D3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933" y="6290556"/>
            <a:ext cx="802296" cy="471488"/>
          </a:xfrm>
          <a:prstGeom prst="rect">
            <a:avLst/>
          </a:prstGeom>
        </p:spPr>
      </p:pic>
      <p:sp>
        <p:nvSpPr>
          <p:cNvPr id="15" name="ZoneTexte 14">
            <a:extLst>
              <a:ext uri="{FF2B5EF4-FFF2-40B4-BE49-F238E27FC236}">
                <a16:creationId xmlns:a16="http://schemas.microsoft.com/office/drawing/2014/main" id="{2811E335-0279-4122-9813-5C1E9E6A239B}"/>
              </a:ext>
            </a:extLst>
          </p:cNvPr>
          <p:cNvSpPr txBox="1"/>
          <p:nvPr/>
        </p:nvSpPr>
        <p:spPr>
          <a:xfrm>
            <a:off x="4086877" y="6395495"/>
            <a:ext cx="2348720" cy="261610"/>
          </a:xfrm>
          <a:prstGeom prst="rect">
            <a:avLst/>
          </a:prstGeom>
          <a:noFill/>
        </p:spPr>
        <p:txBody>
          <a:bodyPr wrap="none" rtlCol="0">
            <a:spAutoFit/>
          </a:bodyPr>
          <a:lstStyle/>
          <a:p>
            <a:pPr algn="ctr"/>
            <a:r>
              <a:rPr lang="fr-FR" sz="1100" dirty="0">
                <a:solidFill>
                  <a:srgbClr val="4A2E87"/>
                </a:solidFill>
              </a:rPr>
              <a:t>HOW MANY TRIANGLES DO YOU SEE?</a:t>
            </a:r>
          </a:p>
        </p:txBody>
      </p:sp>
      <p:sp>
        <p:nvSpPr>
          <p:cNvPr id="8" name="ZoneTexte 7">
            <a:extLst>
              <a:ext uri="{FF2B5EF4-FFF2-40B4-BE49-F238E27FC236}">
                <a16:creationId xmlns:a16="http://schemas.microsoft.com/office/drawing/2014/main" id="{AE74BA45-7E2F-4B87-9084-8435CD94CD95}"/>
              </a:ext>
            </a:extLst>
          </p:cNvPr>
          <p:cNvSpPr txBox="1"/>
          <p:nvPr/>
        </p:nvSpPr>
        <p:spPr>
          <a:xfrm>
            <a:off x="838200" y="4794335"/>
            <a:ext cx="2248821" cy="276999"/>
          </a:xfrm>
          <a:prstGeom prst="rect">
            <a:avLst/>
          </a:prstGeom>
          <a:noFill/>
        </p:spPr>
        <p:txBody>
          <a:bodyPr wrap="none" rtlCol="0">
            <a:spAutoFit/>
          </a:bodyPr>
          <a:lstStyle/>
          <a:p>
            <a:r>
              <a:rPr lang="fr-FR" sz="1200" dirty="0">
                <a:solidFill>
                  <a:schemeClr val="bg1"/>
                </a:solidFill>
                <a:latin typeface="Trebuchet MS" panose="020B0603020202020204" pitchFamily="34" charset="0"/>
              </a:rPr>
              <a:t>Source: </a:t>
            </a:r>
            <a:r>
              <a:rPr lang="fr-FR" sz="1200" dirty="0" err="1">
                <a:solidFill>
                  <a:schemeClr val="bg1"/>
                </a:solidFill>
                <a:latin typeface="Trebuchet MS" panose="020B0603020202020204" pitchFamily="34" charset="0"/>
              </a:rPr>
              <a:t>Wiemker</a:t>
            </a:r>
            <a:r>
              <a:rPr lang="fr-FR" sz="1200" dirty="0">
                <a:solidFill>
                  <a:schemeClr val="bg1"/>
                </a:solidFill>
                <a:latin typeface="Trebuchet MS" panose="020B0603020202020204" pitchFamily="34" charset="0"/>
              </a:rPr>
              <a:t> et al. (2015)</a:t>
            </a:r>
          </a:p>
        </p:txBody>
      </p:sp>
    </p:spTree>
    <p:extLst>
      <p:ext uri="{BB962C8B-B14F-4D97-AF65-F5344CB8AC3E}">
        <p14:creationId xmlns:p14="http://schemas.microsoft.com/office/powerpoint/2010/main" val="2164712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501"/>
                            </p:stCondLst>
                            <p:childTnLst>
                              <p:par>
                                <p:cTn id="8" presetID="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2001"/>
                            </p:stCondLst>
                            <p:childTnLst>
                              <p:par>
                                <p:cTn id="17" presetID="2" presetClass="entr" presetSubtype="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2501"/>
                            </p:stCondLst>
                            <p:childTnLst>
                              <p:par>
                                <p:cTn id="22" presetID="10" presetClass="entr" presetSubtype="0" fill="hold" grpId="0" nodeType="after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 presetClass="entr" presetSubtype="0" fill="hold" grpId="0" nodeType="withEffect">
                                  <p:stCondLst>
                                    <p:cond delay="100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885A0565-3B70-403B-A6A8-49928B9FE327}"/>
              </a:ext>
            </a:extLst>
          </p:cNvPr>
          <p:cNvSpPr/>
          <p:nvPr/>
        </p:nvSpPr>
        <p:spPr>
          <a:xfrm>
            <a:off x="4329403" y="1773936"/>
            <a:ext cx="3545633" cy="3639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hlinkClick r:id="rId3" action="ppaction://hlinksldjump"/>
            <a:extLst>
              <a:ext uri="{FF2B5EF4-FFF2-40B4-BE49-F238E27FC236}">
                <a16:creationId xmlns:a16="http://schemas.microsoft.com/office/drawing/2014/main" id="{CB650870-5CE6-40CB-BC91-73F28884159A}"/>
              </a:ext>
            </a:extLst>
          </p:cNvPr>
          <p:cNvSpPr/>
          <p:nvPr/>
        </p:nvSpPr>
        <p:spPr>
          <a:xfrm>
            <a:off x="5673013" y="1959429"/>
            <a:ext cx="858416" cy="7277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 name="Rectangle 3">
            <a:hlinkClick r:id="rId4" action="ppaction://hlinksldjump">
              <a:snd r:embed="rId5" name="bomb.wav"/>
            </a:hlinkClick>
            <a:extLst>
              <a:ext uri="{FF2B5EF4-FFF2-40B4-BE49-F238E27FC236}">
                <a16:creationId xmlns:a16="http://schemas.microsoft.com/office/drawing/2014/main" id="{D3FBCF31-87A8-44C5-A5A2-6E5B93E4A4B4}"/>
              </a:ext>
            </a:extLst>
          </p:cNvPr>
          <p:cNvSpPr/>
          <p:nvPr/>
        </p:nvSpPr>
        <p:spPr>
          <a:xfrm>
            <a:off x="4870580" y="5413248"/>
            <a:ext cx="2332653" cy="8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C6C0E0A7-7744-402E-A56C-06A9B9192358}"/>
              </a:ext>
            </a:extLst>
          </p:cNvPr>
          <p:cNvSpPr txBox="1"/>
          <p:nvPr/>
        </p:nvSpPr>
        <p:spPr>
          <a:xfrm>
            <a:off x="4944082" y="6582012"/>
            <a:ext cx="2303836" cy="230832"/>
          </a:xfrm>
          <a:prstGeom prst="rect">
            <a:avLst/>
          </a:prstGeom>
          <a:noFill/>
        </p:spPr>
        <p:txBody>
          <a:bodyPr wrap="none" rtlCol="0">
            <a:spAutoFit/>
          </a:bodyPr>
          <a:lstStyle/>
          <a:p>
            <a:r>
              <a:rPr lang="fr-FR" sz="900" dirty="0">
                <a:solidFill>
                  <a:srgbClr val="FF6C7A"/>
                </a:solidFill>
              </a:rPr>
              <a:t>DID YOU NOTICE THE CODE? NO? CLICK HERE</a:t>
            </a:r>
          </a:p>
        </p:txBody>
      </p:sp>
      <p:sp>
        <p:nvSpPr>
          <p:cNvPr id="6" name="Rectangle 5">
            <a:hlinkClick r:id="rId6" action="ppaction://hlinksldjump"/>
            <a:extLst>
              <a:ext uri="{FF2B5EF4-FFF2-40B4-BE49-F238E27FC236}">
                <a16:creationId xmlns:a16="http://schemas.microsoft.com/office/drawing/2014/main" id="{24DE44BA-5F0B-409D-B94A-07FA85B30887}"/>
              </a:ext>
            </a:extLst>
          </p:cNvPr>
          <p:cNvSpPr/>
          <p:nvPr/>
        </p:nvSpPr>
        <p:spPr>
          <a:xfrm>
            <a:off x="4944082" y="6583398"/>
            <a:ext cx="2303836"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Rectangle 6">
            <a:extLst>
              <a:ext uri="{FF2B5EF4-FFF2-40B4-BE49-F238E27FC236}">
                <a16:creationId xmlns:a16="http://schemas.microsoft.com/office/drawing/2014/main" id="{9CF53E2B-948E-4408-801E-1A65C59BCACA}"/>
              </a:ext>
            </a:extLst>
          </p:cNvPr>
          <p:cNvSpPr/>
          <p:nvPr/>
        </p:nvSpPr>
        <p:spPr>
          <a:xfrm>
            <a:off x="6096000" y="0"/>
            <a:ext cx="6096000" cy="6858000"/>
          </a:xfrm>
          <a:prstGeom prst="rect">
            <a:avLst/>
          </a:prstGeom>
          <a:gradFill>
            <a:gsLst>
              <a:gs pos="0">
                <a:srgbClr val="FF6C7A"/>
              </a:gs>
              <a:gs pos="100000">
                <a:srgbClr val="EEAE72"/>
              </a:gs>
            </a:gsLst>
            <a:lin ang="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4565771-F7DD-4358-8CAA-F66C137438F0}"/>
              </a:ext>
            </a:extLst>
          </p:cNvPr>
          <p:cNvSpPr/>
          <p:nvPr/>
        </p:nvSpPr>
        <p:spPr>
          <a:xfrm>
            <a:off x="0" y="0"/>
            <a:ext cx="6096000" cy="6858000"/>
          </a:xfrm>
          <a:prstGeom prst="rect">
            <a:avLst/>
          </a:prstGeom>
          <a:gradFill>
            <a:gsLst>
              <a:gs pos="100000">
                <a:srgbClr val="FF6C7A"/>
              </a:gs>
              <a:gs pos="0">
                <a:srgbClr val="EEAE72"/>
              </a:gs>
            </a:gsLst>
            <a:lin ang="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49659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afterEffect">
                                  <p:stCondLst>
                                    <p:cond delay="0"/>
                                  </p:stCondLst>
                                  <p:childTnLst>
                                    <p:anim calcmode="lin" valueType="num">
                                      <p:cBhvr additive="base">
                                        <p:cTn id="6" dur="1000"/>
                                        <p:tgtEl>
                                          <p:spTgt spid="7"/>
                                        </p:tgtEl>
                                        <p:attrNameLst>
                                          <p:attrName>ppt_x</p:attrName>
                                        </p:attrNameLst>
                                      </p:cBhvr>
                                      <p:tavLst>
                                        <p:tav tm="0">
                                          <p:val>
                                            <p:strVal val="ppt_x"/>
                                          </p:val>
                                        </p:tav>
                                        <p:tav tm="100000">
                                          <p:val>
                                            <p:strVal val="1+ppt_w/2"/>
                                          </p:val>
                                        </p:tav>
                                      </p:tavLst>
                                    </p:anim>
                                    <p:anim calcmode="lin" valueType="num">
                                      <p:cBhvr additive="base">
                                        <p:cTn id="7" dur="1000"/>
                                        <p:tgtEl>
                                          <p:spTgt spid="7"/>
                                        </p:tgtEl>
                                        <p:attrNameLst>
                                          <p:attrName>ppt_y</p:attrName>
                                        </p:attrNameLst>
                                      </p:cBhvr>
                                      <p:tavLst>
                                        <p:tav tm="0">
                                          <p:val>
                                            <p:strVal val="ppt_y"/>
                                          </p:val>
                                        </p:tav>
                                        <p:tav tm="100000">
                                          <p:val>
                                            <p:strVal val="ppt_y"/>
                                          </p:val>
                                        </p:tav>
                                      </p:tavLst>
                                    </p:anim>
                                    <p:set>
                                      <p:cBhvr>
                                        <p:cTn id="8" dur="1" fill="hold">
                                          <p:stCondLst>
                                            <p:cond delay="999"/>
                                          </p:stCondLst>
                                        </p:cTn>
                                        <p:tgtEl>
                                          <p:spTgt spid="7"/>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1000"/>
                                        <p:tgtEl>
                                          <p:spTgt spid="8"/>
                                        </p:tgtEl>
                                        <p:attrNameLst>
                                          <p:attrName>ppt_x</p:attrName>
                                        </p:attrNameLst>
                                      </p:cBhvr>
                                      <p:tavLst>
                                        <p:tav tm="0">
                                          <p:val>
                                            <p:strVal val="ppt_x"/>
                                          </p:val>
                                        </p:tav>
                                        <p:tav tm="100000">
                                          <p:val>
                                            <p:strVal val="0-ppt_w/2"/>
                                          </p:val>
                                        </p:tav>
                                      </p:tavLst>
                                    </p:anim>
                                    <p:anim calcmode="lin" valueType="num">
                                      <p:cBhvr additive="base">
                                        <p:cTn id="11" dur="1000"/>
                                        <p:tgtEl>
                                          <p:spTgt spid="8"/>
                                        </p:tgtEl>
                                        <p:attrNameLst>
                                          <p:attrName>ppt_y</p:attrName>
                                        </p:attrNameLst>
                                      </p:cBhvr>
                                      <p:tavLst>
                                        <p:tav tm="0">
                                          <p:val>
                                            <p:strVal val="ppt_y"/>
                                          </p:val>
                                        </p:tav>
                                        <p:tav tm="100000">
                                          <p:val>
                                            <p:strVal val="ppt_y"/>
                                          </p:val>
                                        </p:tav>
                                      </p:tavLst>
                                    </p:anim>
                                    <p:set>
                                      <p:cBhvr>
                                        <p:cTn id="1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885A0565-3B70-403B-A6A8-49928B9FE327}"/>
              </a:ext>
            </a:extLst>
          </p:cNvPr>
          <p:cNvSpPr/>
          <p:nvPr/>
        </p:nvSpPr>
        <p:spPr>
          <a:xfrm>
            <a:off x="4329403" y="1773936"/>
            <a:ext cx="3545633" cy="3639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hlinkClick r:id="" action="ppaction://hlinkshowjump?jump=nextslide"/>
            <a:extLst>
              <a:ext uri="{FF2B5EF4-FFF2-40B4-BE49-F238E27FC236}">
                <a16:creationId xmlns:a16="http://schemas.microsoft.com/office/drawing/2014/main" id="{CB650870-5CE6-40CB-BC91-73F28884159A}"/>
              </a:ext>
            </a:extLst>
          </p:cNvPr>
          <p:cNvSpPr/>
          <p:nvPr/>
        </p:nvSpPr>
        <p:spPr>
          <a:xfrm>
            <a:off x="5666792" y="4497355"/>
            <a:ext cx="858416" cy="7277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 name="Rectangle 3">
            <a:hlinkClick r:id="rId4" action="ppaction://hlinksldjump">
              <a:snd r:embed="rId5" name="bomb.wav"/>
            </a:hlinkClick>
            <a:extLst>
              <a:ext uri="{FF2B5EF4-FFF2-40B4-BE49-F238E27FC236}">
                <a16:creationId xmlns:a16="http://schemas.microsoft.com/office/drawing/2014/main" id="{D3FBCF31-87A8-44C5-A5A2-6E5B93E4A4B4}"/>
              </a:ext>
            </a:extLst>
          </p:cNvPr>
          <p:cNvSpPr/>
          <p:nvPr/>
        </p:nvSpPr>
        <p:spPr>
          <a:xfrm>
            <a:off x="4870580" y="5413248"/>
            <a:ext cx="2332653" cy="8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53637632-DD5E-4825-BD6C-93098B3033D8}"/>
              </a:ext>
            </a:extLst>
          </p:cNvPr>
          <p:cNvSpPr txBox="1"/>
          <p:nvPr/>
        </p:nvSpPr>
        <p:spPr>
          <a:xfrm>
            <a:off x="4739951"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Tree>
    <p:extLst>
      <p:ext uri="{BB962C8B-B14F-4D97-AF65-F5344CB8AC3E}">
        <p14:creationId xmlns:p14="http://schemas.microsoft.com/office/powerpoint/2010/main" val="2787664185"/>
      </p:ext>
    </p:extLst>
  </p:cSld>
  <p:clrMapOvr>
    <a:masterClrMapping/>
  </p:clrMapOvr>
  <mc:AlternateContent xmlns:mc="http://schemas.openxmlformats.org/markup-compatibility/2006" xmlns:p14="http://schemas.microsoft.com/office/powerpoint/2010/main">
    <mc:Choice Requires="p14">
      <p:transition p14:dur="0" advClick="0">
        <p:sndAc>
          <p:stSnd>
            <p:snd r:embed="rId2" name="click.wav"/>
          </p:stSnd>
        </p:sndAc>
      </p:transition>
    </mc:Choice>
    <mc:Fallback xmlns="">
      <p:transition advClick="0">
        <p:sndAc>
          <p:stSnd>
            <p:snd r:embed="rId6" name="click.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885A0565-3B70-403B-A6A8-49928B9FE327}"/>
              </a:ext>
            </a:extLst>
          </p:cNvPr>
          <p:cNvSpPr/>
          <p:nvPr/>
        </p:nvSpPr>
        <p:spPr>
          <a:xfrm>
            <a:off x="4329403" y="1773936"/>
            <a:ext cx="3545633" cy="3639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hlinkClick r:id="" action="ppaction://hlinkshowjump?jump=nextslide"/>
            <a:extLst>
              <a:ext uri="{FF2B5EF4-FFF2-40B4-BE49-F238E27FC236}">
                <a16:creationId xmlns:a16="http://schemas.microsoft.com/office/drawing/2014/main" id="{CB650870-5CE6-40CB-BC91-73F28884159A}"/>
              </a:ext>
            </a:extLst>
          </p:cNvPr>
          <p:cNvSpPr/>
          <p:nvPr/>
        </p:nvSpPr>
        <p:spPr>
          <a:xfrm>
            <a:off x="4569235" y="1948657"/>
            <a:ext cx="858416" cy="7277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 name="Rectangle 3">
            <a:hlinkClick r:id="rId4" action="ppaction://hlinksldjump">
              <a:snd r:embed="rId5" name="bomb.wav"/>
            </a:hlinkClick>
            <a:extLst>
              <a:ext uri="{FF2B5EF4-FFF2-40B4-BE49-F238E27FC236}">
                <a16:creationId xmlns:a16="http://schemas.microsoft.com/office/drawing/2014/main" id="{D3FBCF31-87A8-44C5-A5A2-6E5B93E4A4B4}"/>
              </a:ext>
            </a:extLst>
          </p:cNvPr>
          <p:cNvSpPr/>
          <p:nvPr/>
        </p:nvSpPr>
        <p:spPr>
          <a:xfrm>
            <a:off x="4870580" y="5413248"/>
            <a:ext cx="2332653" cy="8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3637632-DD5E-4825-BD6C-93098B3033D8}"/>
              </a:ext>
            </a:extLst>
          </p:cNvPr>
          <p:cNvSpPr txBox="1"/>
          <p:nvPr/>
        </p:nvSpPr>
        <p:spPr>
          <a:xfrm>
            <a:off x="4739951"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6" name="ZoneTexte 5">
            <a:extLst>
              <a:ext uri="{FF2B5EF4-FFF2-40B4-BE49-F238E27FC236}">
                <a16:creationId xmlns:a16="http://schemas.microsoft.com/office/drawing/2014/main" id="{05DFC0EF-0DC7-43D0-BE37-8A45A8E5933D}"/>
              </a:ext>
            </a:extLst>
          </p:cNvPr>
          <p:cNvSpPr txBox="1"/>
          <p:nvPr/>
        </p:nvSpPr>
        <p:spPr>
          <a:xfrm>
            <a:off x="5455239"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Tree>
    <p:extLst>
      <p:ext uri="{BB962C8B-B14F-4D97-AF65-F5344CB8AC3E}">
        <p14:creationId xmlns:p14="http://schemas.microsoft.com/office/powerpoint/2010/main" val="3120070246"/>
      </p:ext>
    </p:extLst>
  </p:cSld>
  <p:clrMapOvr>
    <a:masterClrMapping/>
  </p:clrMapOvr>
  <mc:AlternateContent xmlns:mc="http://schemas.openxmlformats.org/markup-compatibility/2006" xmlns:p14="http://schemas.microsoft.com/office/powerpoint/2010/main">
    <mc:Choice Requires="p14">
      <p:transition p14:dur="0" advClick="0">
        <p:sndAc>
          <p:stSnd>
            <p:snd r:embed="rId2" name="click.wav"/>
          </p:stSnd>
        </p:sndAc>
      </p:transition>
    </mc:Choice>
    <mc:Fallback xmlns="">
      <p:transition advClick="0">
        <p:sndAc>
          <p:stSnd>
            <p:snd r:embed="rId6" name="click.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885A0565-3B70-403B-A6A8-49928B9FE327}"/>
              </a:ext>
            </a:extLst>
          </p:cNvPr>
          <p:cNvSpPr/>
          <p:nvPr/>
        </p:nvSpPr>
        <p:spPr>
          <a:xfrm>
            <a:off x="4329403" y="1773936"/>
            <a:ext cx="3545633" cy="3639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hlinkClick r:id="" action="ppaction://hlinkshowjump?jump=nextslide"/>
            <a:extLst>
              <a:ext uri="{FF2B5EF4-FFF2-40B4-BE49-F238E27FC236}">
                <a16:creationId xmlns:a16="http://schemas.microsoft.com/office/drawing/2014/main" id="{CB650870-5CE6-40CB-BC91-73F28884159A}"/>
              </a:ext>
            </a:extLst>
          </p:cNvPr>
          <p:cNvSpPr/>
          <p:nvPr/>
        </p:nvSpPr>
        <p:spPr>
          <a:xfrm>
            <a:off x="5666792" y="4478694"/>
            <a:ext cx="858416" cy="7277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 name="Rectangle 3">
            <a:hlinkClick r:id="rId4" action="ppaction://hlinksldjump">
              <a:snd r:embed="rId5" name="bomb.wav"/>
            </a:hlinkClick>
            <a:extLst>
              <a:ext uri="{FF2B5EF4-FFF2-40B4-BE49-F238E27FC236}">
                <a16:creationId xmlns:a16="http://schemas.microsoft.com/office/drawing/2014/main" id="{D3FBCF31-87A8-44C5-A5A2-6E5B93E4A4B4}"/>
              </a:ext>
            </a:extLst>
          </p:cNvPr>
          <p:cNvSpPr/>
          <p:nvPr/>
        </p:nvSpPr>
        <p:spPr>
          <a:xfrm>
            <a:off x="4870580" y="5413248"/>
            <a:ext cx="2332653" cy="8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3637632-DD5E-4825-BD6C-93098B3033D8}"/>
              </a:ext>
            </a:extLst>
          </p:cNvPr>
          <p:cNvSpPr txBox="1"/>
          <p:nvPr/>
        </p:nvSpPr>
        <p:spPr>
          <a:xfrm>
            <a:off x="4739951"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6" name="ZoneTexte 5">
            <a:extLst>
              <a:ext uri="{FF2B5EF4-FFF2-40B4-BE49-F238E27FC236}">
                <a16:creationId xmlns:a16="http://schemas.microsoft.com/office/drawing/2014/main" id="{05DFC0EF-0DC7-43D0-BE37-8A45A8E5933D}"/>
              </a:ext>
            </a:extLst>
          </p:cNvPr>
          <p:cNvSpPr txBox="1"/>
          <p:nvPr/>
        </p:nvSpPr>
        <p:spPr>
          <a:xfrm>
            <a:off x="5455239"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
        <p:nvSpPr>
          <p:cNvPr id="11" name="ZoneTexte 10">
            <a:extLst>
              <a:ext uri="{FF2B5EF4-FFF2-40B4-BE49-F238E27FC236}">
                <a16:creationId xmlns:a16="http://schemas.microsoft.com/office/drawing/2014/main" id="{CE5FAE23-40D8-4306-A40A-06412440B4B6}"/>
              </a:ext>
            </a:extLst>
          </p:cNvPr>
          <p:cNvSpPr txBox="1"/>
          <p:nvPr/>
        </p:nvSpPr>
        <p:spPr>
          <a:xfrm>
            <a:off x="6170527" y="795595"/>
            <a:ext cx="567784" cy="1015663"/>
          </a:xfrm>
          <a:prstGeom prst="rect">
            <a:avLst/>
          </a:prstGeom>
          <a:noFill/>
          <a:ln>
            <a:noFill/>
          </a:ln>
        </p:spPr>
        <p:txBody>
          <a:bodyPr wrap="none" rtlCol="0">
            <a:spAutoFit/>
          </a:bodyPr>
          <a:lstStyle/>
          <a:p>
            <a:r>
              <a:rPr lang="fr-FR" sz="6000" b="1" dirty="0">
                <a:solidFill>
                  <a:schemeClr val="accent4">
                    <a:lumMod val="60000"/>
                    <a:lumOff val="40000"/>
                  </a:schemeClr>
                </a:solidFill>
              </a:rPr>
              <a:t>*</a:t>
            </a:r>
          </a:p>
        </p:txBody>
      </p:sp>
    </p:spTree>
    <p:extLst>
      <p:ext uri="{BB962C8B-B14F-4D97-AF65-F5344CB8AC3E}">
        <p14:creationId xmlns:p14="http://schemas.microsoft.com/office/powerpoint/2010/main" val="776110487"/>
      </p:ext>
    </p:extLst>
  </p:cSld>
  <p:clrMapOvr>
    <a:masterClrMapping/>
  </p:clrMapOvr>
  <mc:AlternateContent xmlns:mc="http://schemas.openxmlformats.org/markup-compatibility/2006" xmlns:p14="http://schemas.microsoft.com/office/powerpoint/2010/main">
    <mc:Choice Requires="p14">
      <p:transition p14:dur="0" advClick="0">
        <p:sndAc>
          <p:stSnd>
            <p:snd r:embed="rId2" name="click.wav"/>
          </p:stSnd>
        </p:sndAc>
      </p:transition>
    </mc:Choice>
    <mc:Fallback xmlns="">
      <p:transition advClick="0">
        <p:sndAc>
          <p:stSnd>
            <p:snd r:embed="rId6" name="click.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2549</TotalTime>
  <Words>540</Words>
  <Application>Microsoft Office PowerPoint</Application>
  <PresentationFormat>Grand écran</PresentationFormat>
  <Paragraphs>113</Paragraphs>
  <Slides>18</Slides>
  <Notes>0</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Light</vt:lpstr>
      <vt:lpstr>Trebuchet MS</vt:lpstr>
      <vt:lpstr>Office Theme</vt:lpstr>
      <vt:lpstr>Présentation PowerPoint</vt:lpstr>
      <vt:lpstr>Le Parcours Linéaire</vt:lpstr>
      <vt:lpstr>Le Parcours Linéaire</vt:lpstr>
      <vt:lpstr>Le Parcours Linéaire</vt:lpstr>
      <vt:lpstr>Le Parcours Ouvert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Congrats! You have successfully completed an open path!</vt:lpstr>
      <vt:lpstr>Le Parcours Multi-linéaire</vt:lpstr>
      <vt:lpstr>Références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Manon Noel</dc:creator>
  <cp:lastModifiedBy>Manon de Schryver</cp:lastModifiedBy>
  <cp:revision>85</cp:revision>
  <dcterms:created xsi:type="dcterms:W3CDTF">2020-06-12T07:20:37Z</dcterms:created>
  <dcterms:modified xsi:type="dcterms:W3CDTF">2021-02-02T16:15:09Z</dcterms:modified>
</cp:coreProperties>
</file>